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9"/>
  </p:notesMasterIdLst>
  <p:handoutMasterIdLst>
    <p:handoutMasterId r:id="rId40"/>
  </p:handoutMasterIdLst>
  <p:sldIdLst>
    <p:sldId id="256" r:id="rId2"/>
    <p:sldId id="305" r:id="rId3"/>
    <p:sldId id="307" r:id="rId4"/>
    <p:sldId id="306" r:id="rId5"/>
    <p:sldId id="310" r:id="rId6"/>
    <p:sldId id="335" r:id="rId7"/>
    <p:sldId id="313" r:id="rId8"/>
    <p:sldId id="312" r:id="rId9"/>
    <p:sldId id="336" r:id="rId10"/>
    <p:sldId id="315" r:id="rId11"/>
    <p:sldId id="337" r:id="rId12"/>
    <p:sldId id="316" r:id="rId13"/>
    <p:sldId id="317" r:id="rId14"/>
    <p:sldId id="318" r:id="rId15"/>
    <p:sldId id="338" r:id="rId16"/>
    <p:sldId id="319" r:id="rId17"/>
    <p:sldId id="320" r:id="rId18"/>
    <p:sldId id="334" r:id="rId19"/>
    <p:sldId id="339" r:id="rId20"/>
    <p:sldId id="322" r:id="rId21"/>
    <p:sldId id="340" r:id="rId22"/>
    <p:sldId id="323" r:id="rId23"/>
    <p:sldId id="324" r:id="rId24"/>
    <p:sldId id="325" r:id="rId25"/>
    <p:sldId id="326" r:id="rId26"/>
    <p:sldId id="327" r:id="rId27"/>
    <p:sldId id="308" r:id="rId28"/>
    <p:sldId id="341" r:id="rId29"/>
    <p:sldId id="342" r:id="rId30"/>
    <p:sldId id="321" r:id="rId31"/>
    <p:sldId id="343" r:id="rId32"/>
    <p:sldId id="330" r:id="rId33"/>
    <p:sldId id="331" r:id="rId34"/>
    <p:sldId id="332" r:id="rId35"/>
    <p:sldId id="311" r:id="rId36"/>
    <p:sldId id="333" r:id="rId37"/>
    <p:sldId id="28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D059D8-AEE8-4117-887F-39822230120F}">
          <p14:sldIdLst>
            <p14:sldId id="256"/>
            <p14:sldId id="305"/>
            <p14:sldId id="307"/>
            <p14:sldId id="306"/>
            <p14:sldId id="310"/>
            <p14:sldId id="335"/>
            <p14:sldId id="313"/>
            <p14:sldId id="312"/>
            <p14:sldId id="336"/>
            <p14:sldId id="315"/>
            <p14:sldId id="337"/>
            <p14:sldId id="316"/>
            <p14:sldId id="317"/>
            <p14:sldId id="318"/>
            <p14:sldId id="338"/>
            <p14:sldId id="319"/>
            <p14:sldId id="320"/>
            <p14:sldId id="334"/>
            <p14:sldId id="339"/>
            <p14:sldId id="322"/>
            <p14:sldId id="340"/>
            <p14:sldId id="323"/>
            <p14:sldId id="324"/>
            <p14:sldId id="325"/>
            <p14:sldId id="326"/>
            <p14:sldId id="327"/>
            <p14:sldId id="308"/>
            <p14:sldId id="341"/>
            <p14:sldId id="342"/>
            <p14:sldId id="321"/>
            <p14:sldId id="343"/>
            <p14:sldId id="330"/>
            <p14:sldId id="331"/>
            <p14:sldId id="332"/>
            <p14:sldId id="311"/>
            <p14:sldId id="33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illeux, Tonya (Taylor)" initials="VT(" lastIdx="41" clrIdx="0">
    <p:extLst>
      <p:ext uri="{19B8F6BF-5375-455C-9EA6-DF929625EA0E}">
        <p15:presenceInfo xmlns:p15="http://schemas.microsoft.com/office/powerpoint/2012/main" userId="S-1-5-21-1209057380-973266463-41602890-209019" providerId="AD"/>
      </p:ext>
    </p:extLst>
  </p:cmAuthor>
  <p:cmAuthor id="2" name="Ashutosh Mishra" initials="AM" lastIdx="13" clrIdx="1">
    <p:extLst>
      <p:ext uri="{19B8F6BF-5375-455C-9EA6-DF929625EA0E}">
        <p15:presenceInfo xmlns:p15="http://schemas.microsoft.com/office/powerpoint/2012/main" userId="d8b0e781a96200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94D4"/>
    <a:srgbClr val="99CCFF"/>
    <a:srgbClr val="68AADD"/>
    <a:srgbClr val="62A7DB"/>
    <a:srgbClr val="FCB017"/>
    <a:srgbClr val="9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8941" autoAdjust="0"/>
  </p:normalViewPr>
  <p:slideViewPr>
    <p:cSldViewPr snapToGrid="0">
      <p:cViewPr varScale="1">
        <p:scale>
          <a:sx n="50" d="100"/>
          <a:sy n="50" d="100"/>
        </p:scale>
        <p:origin x="1500" y="54"/>
      </p:cViewPr>
      <p:guideLst/>
    </p:cSldViewPr>
  </p:slideViewPr>
  <p:outlineViewPr>
    <p:cViewPr>
      <p:scale>
        <a:sx n="33" d="100"/>
        <a:sy n="33" d="100"/>
      </p:scale>
      <p:origin x="0" y="-15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467F3-F90E-47EB-86B7-26AAC6AEBD6A}" type="datetimeFigureOut">
              <a:rPr lang="en-US" smtClean="0">
                <a:latin typeface="Source Sans Pro" panose="020B0503030403020204" pitchFamily="34" charset="0"/>
              </a:rPr>
              <a:t>8/9/2017</a:t>
            </a:fld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AE9CA-9B17-411F-A731-6C9188A87F43}" type="slidenum">
              <a:rPr lang="en-US" smtClean="0">
                <a:latin typeface="Source Sans Pro" panose="020B0503030403020204" pitchFamily="34" charset="0"/>
              </a:rPr>
              <a:t>‹#›</a:t>
            </a:fld>
            <a:endParaRPr lang="en-US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148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panose="020B0503030403020204" pitchFamily="34" charset="0"/>
              </a:defRPr>
            </a:lvl1pPr>
          </a:lstStyle>
          <a:p>
            <a:fld id="{ACAD2996-C03F-47DF-9010-22BB95A4AB9B}" type="datetimeFigureOut">
              <a:rPr lang="en-US" smtClean="0"/>
              <a:pPr/>
              <a:t>8/9/2017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panose="020B0503030403020204" pitchFamily="34" charset="0"/>
              </a:defRPr>
            </a:lvl1pPr>
          </a:lstStyle>
          <a:p>
            <a:fld id="{1F36095F-851B-4C6B-93FA-49215E044C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通过组合不同版本的训练图片，我们创造出了“合成训练数据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Synthetic Training Data)”。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使用这种方法，我们能够轻易地创造出无限量的训练数据。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58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更多的数据让我们的神经网络更难解决这个问题。但是把神经网络扩大，它就能寻找到更复杂的规律了，以此来弥补解决困难问题的不足。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要扩大我们的网络，我们首先要把把节点一层一层的堆积起来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因为它比传统的神经网络层数更多，所以我们把它称作“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深度神经网络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(Deep Neural Network)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”。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1960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年代末就出现了，但直至今日，训练这样一个大型神经网络也是一件不切实际的缓慢的事情。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尽管我们能把我们的神经网络扩张的特别大并使用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3D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显卡快速训练它，这依然不能让我们一次性得到结论。我们需要更智能的将图片处理后，放入到神经网络里。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如果把图片最上方和最下方的“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8”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当成两个不同的对象来处理，并写两个不同的网络来识别它们，这件事实在是说不通。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16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如何尽可能不增加额外训练样本</a:t>
            </a:r>
            <a:endParaRPr lang="en-US" altLang="zh-CN" dirty="0" smtClean="0"/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你能够直观的感知到图片中存在某种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层级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Hierarchy)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或者是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概念结构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Conceptual structure).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作为人类，你立刻就能识别出这个图片的层级：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地面是由草和水泥组成的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有一个小孩在图片中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小孩在骑弹簧木马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弹簧木马在草地上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最重要的是，我们识别出了“小孩儿”，无论这个小孩所处的环境是怎样的。当每一次出现不同的环境时，我们人类不需要重新学习“小孩儿”这个概念。</a:t>
            </a:r>
          </a:p>
          <a:p>
            <a:endParaRPr lang="en-US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卷积的灵感是由计算机科学和生物学共同激发的。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78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第一步：把图片分解成部分重合的小图块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我们把图片分解成了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77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块同样大小的小图块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0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第二步：把每个小图块输入到小型神经网络中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然而，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有一个非常重要的不同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：对于每个小图块，我们会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使用同样的神经网络权重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。换一句话来说，我们同样对待每一个小图块。如果哪个小图块有任何异常出现，我们就认为这个图块是“异常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(Interesting)”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1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第四步：缩减像素采样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为了减小这个数列的大小，我们利用一种叫做最大池化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(Max Pooling)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的方法来降低采样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Downsample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。它听起来很棒，但这仍旧不够！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让我们先来看每个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2×2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的方阵数列，并且留住最大的数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623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最后一步：作出预测</a:t>
            </a:r>
            <a:endParaRPr lang="zh-CN" altLang="en-US" dirty="0" smtClean="0"/>
          </a:p>
          <a:p>
            <a:r>
              <a:rPr lang="zh-CN" altLang="en-US" dirty="0" smtClean="0"/>
              <a:t>到现在为止，我们已经把一个很大的图片，缩减到了一个相对较小的数列。</a:t>
            </a:r>
          </a:p>
          <a:p>
            <a:r>
              <a:rPr lang="zh-CN" altLang="en-US" dirty="0" smtClean="0"/>
              <a:t>数列就是一序列数而已，所以我们我们可以把这个数列输入到另外一个神经网络里面去。最后的这个神经网络会决定这个图片是否匹配。为了区分它和卷积的不同，我们把它称作“完全连接”网络（”</a:t>
            </a:r>
            <a:r>
              <a:rPr lang="en-US" altLang="zh-CN" dirty="0" smtClean="0"/>
              <a:t>Fully Connected” Network</a:t>
            </a:r>
            <a:r>
              <a:rPr lang="zh-CN" altLang="en-US" dirty="0" smtClean="0"/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所以从开始到结束，我们的五步就像管道一样连接起来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766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09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84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什么是卷积神经网络，稍后详解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简单说说实例的数据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54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82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智能</a:t>
            </a:r>
            <a:r>
              <a:rPr lang="en-US" altLang="zh-CN" dirty="0" smtClean="0"/>
              <a:t>LV1</a:t>
            </a:r>
            <a:r>
              <a:rPr lang="zh-CN" altLang="en-US" dirty="0" smtClean="0"/>
              <a:t>是应激</a:t>
            </a:r>
            <a:endParaRPr lang="en-US" altLang="zh-CN" dirty="0" smtClean="0"/>
          </a:p>
          <a:p>
            <a:r>
              <a:rPr lang="zh-CN" altLang="en-US" dirty="0" smtClean="0"/>
              <a:t>智能</a:t>
            </a:r>
            <a:r>
              <a:rPr lang="en-US" altLang="zh-CN" dirty="0" smtClean="0"/>
              <a:t>LV2</a:t>
            </a:r>
            <a:r>
              <a:rPr lang="zh-CN" altLang="en-US" dirty="0" smtClean="0"/>
              <a:t>是预测</a:t>
            </a:r>
            <a:endParaRPr lang="en-US" altLang="zh-CN" dirty="0" smtClean="0"/>
          </a:p>
          <a:p>
            <a:r>
              <a:rPr lang="zh-CN" altLang="en-US" dirty="0" smtClean="0"/>
              <a:t>目前的机器学习停留在智能</a:t>
            </a:r>
            <a:r>
              <a:rPr lang="en-US" altLang="zh-CN" dirty="0" smtClean="0"/>
              <a:t>LV2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学习的关联，做的预测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生物学习和机器学习</a:t>
            </a:r>
            <a:endParaRPr lang="en-US" altLang="zh-CN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49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20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http://cs.stanford.edu/people/karpathy/convnetjs//demo/classify2d.html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二维情景：平面的四个象限也是线性可分。但左图的红蓝两条线就无法找到一超平面去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分割。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神经网络的解决方法依旧是转换到另外一个空间下，用的是所说的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种空间变换操作。比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如下图就是经过放大、平移、旋转、扭曲原二维空间后，在三维空间下就可以成功找到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一个超平面分割红蓝两线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SVM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的思路一样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5</a:t>
            </a:r>
            <a:r>
              <a:rPr lang="zh-CN" altLang="en-US" dirty="0" smtClean="0"/>
              <a:t>种空间变换</a:t>
            </a:r>
            <a:endParaRPr lang="en-US" altLang="zh-CN" dirty="0" smtClean="0"/>
          </a:p>
          <a:p>
            <a:r>
              <a:rPr lang="zh-CN" altLang="en-US" dirty="0" smtClean="0"/>
              <a:t>升维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降维</a:t>
            </a:r>
            <a:endParaRPr lang="en-US" altLang="zh-CN" dirty="0" smtClean="0"/>
          </a:p>
          <a:p>
            <a:r>
              <a:rPr lang="zh-CN" altLang="en-US" dirty="0" smtClean="0"/>
              <a:t>放大</a:t>
            </a:r>
            <a:r>
              <a:rPr lang="en-US" altLang="zh-CN" dirty="0" smtClean="0"/>
              <a:t>/</a:t>
            </a:r>
            <a:r>
              <a:rPr lang="zh-CN" altLang="en-US" dirty="0" smtClean="0"/>
              <a:t>缩小</a:t>
            </a:r>
            <a:endParaRPr lang="en-US" altLang="zh-CN" dirty="0" smtClean="0"/>
          </a:p>
          <a:p>
            <a:r>
              <a:rPr lang="zh-CN" altLang="en-US" dirty="0" smtClean="0"/>
              <a:t>旋转</a:t>
            </a:r>
            <a:endParaRPr lang="en-US" altLang="zh-CN" dirty="0" smtClean="0"/>
          </a:p>
          <a:p>
            <a:r>
              <a:rPr lang="zh-CN" altLang="en-US" dirty="0" smtClean="0"/>
              <a:t>平移</a:t>
            </a:r>
            <a:endParaRPr lang="en-US" altLang="zh-CN" dirty="0" smtClean="0"/>
          </a:p>
          <a:p>
            <a:r>
              <a:rPr lang="zh-CN" altLang="en-US" dirty="0" smtClean="0"/>
              <a:t>“弯曲”  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设想当网络拥有很多层时，对原始输入空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间的“扭曲力”会大幅增加，如下图，最终我们可以轻松找到一个超平面分割空间。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285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zh-CN" altLang="en-US" dirty="0" smtClean="0"/>
              <a:t>实例演示神经网络学习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playground.tensorflow.org/#activation=tanh&amp;batchSize=10&amp;dataset=circle&amp;regDataset=reg-plane&amp;learningRate=0.03&amp;regularizationRate=0&amp;noise=0&amp;networkShape=4,2&amp;seed=0.47237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25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48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9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Haar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分类器算法的要点如下：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1.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使用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Haar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-like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特征做检测。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2.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使用积分图（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Integral Image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）对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Haar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-like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特征求值进行加速。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3.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使用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AdaBoost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算法训练区分人脸和非人脸的强分类器。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4.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使用筛选式级联把强分类器级联到一起，提高准确率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26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任意一个矩形放到人脸区域上，然后，将白色区域的像素和减去黑色区域的像素和，得到的值我们暂且称之为人脸特征值，如果你把这个矩形放到一个非人脸区域，那么计算出的特征值应该和人脸特征值是不一样的，而且越不一样越好，所以这些方块的目的就是把人脸特征量化，以区分人脸和非人脸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什么是卷积神经网络，稍后详解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简单说说实例的数据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8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58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万物皆“数”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神经网络会把数字当成输入，而对于电脑来说，图片其实恰好就是一连串代表着每个像素颜色的数字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我们把一副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18×18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像素的图片当成一串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324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个数字的数列，就可以把它输入到我们的神经网络里面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270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为了更好地操控我们的输入数据，我们把神经网络扩大到拥有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324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个输入节点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第一个输出会预测图片是“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8”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的概率 而第二个则输出不是“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8”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的概率。概括地说，我们就可以依靠多种不同的输出，利用神经网络把要识别的物品进行分组。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现在唯一要做的就是训练我们的神经网络了。用各种“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8”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和非“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8”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的图片来训练，这样它就能学习怎么去区分了。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Source Sans Pro" panose="020B0503030403020204" pitchFamily="34" charset="0"/>
              <a:ea typeface="+mn-ea"/>
              <a:cs typeface="+mn-cs"/>
            </a:endParaRPr>
          </a:p>
          <a:p>
            <a:r>
              <a:rPr lang="zh-CN" altLang="en-US" dirty="0" smtClean="0"/>
              <a:t>只要符合这个特征就是</a:t>
            </a:r>
            <a:r>
              <a:rPr lang="en-US" altLang="zh-CN" dirty="0" smtClean="0"/>
              <a:t>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82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但变换位置了就不认识了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095F-851B-4C6B-93FA-49215E044C0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54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2116696" y="1189822"/>
            <a:ext cx="10075304" cy="5668178"/>
            <a:chOff x="2116696" y="987808"/>
            <a:chExt cx="10075304" cy="5668178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6696" y="987808"/>
              <a:ext cx="10075304" cy="5668178"/>
            </a:xfrm>
            <a:prstGeom prst="rect">
              <a:avLst/>
            </a:prstGeom>
          </p:spPr>
        </p:pic>
        <p:sp>
          <p:nvSpPr>
            <p:cNvPr id="12" name="Flowchart: Process 11"/>
            <p:cNvSpPr/>
            <p:nvPr userDrawn="1"/>
          </p:nvSpPr>
          <p:spPr>
            <a:xfrm>
              <a:off x="2520043" y="2955471"/>
              <a:ext cx="2286000" cy="2588079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567871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300" y="3267372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3035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Flowchart: Process 9"/>
            <p:cNvSpPr/>
            <p:nvPr/>
          </p:nvSpPr>
          <p:spPr>
            <a:xfrm>
              <a:off x="0" y="0"/>
              <a:ext cx="12192000" cy="6858000"/>
            </a:xfrm>
            <a:prstGeom prst="flowChartProcess">
              <a:avLst/>
            </a:prstGeom>
            <a:gradFill flip="none" rotWithShape="1">
              <a:gsLst>
                <a:gs pos="54000">
                  <a:srgbClr val="4094D4"/>
                </a:gs>
                <a:gs pos="0">
                  <a:srgbClr val="4094D4">
                    <a:lumMod val="100000"/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0" y="1587"/>
              <a:ext cx="12192000" cy="6856413"/>
              <a:chOff x="0" y="1587"/>
              <a:chExt cx="12192000" cy="685641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0" y="2667000"/>
                <a:ext cx="4191000" cy="4191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1000"/>
                    </a:schemeClr>
                  </a:gs>
                  <a:gs pos="75000">
                    <a:schemeClr val="accent5">
                      <a:alpha val="0"/>
                    </a:schemeClr>
                  </a:gs>
                  <a:gs pos="36000">
                    <a:schemeClr val="accent5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" name="Oval 12"/>
              <p:cNvSpPr/>
              <p:nvPr/>
            </p:nvSpPr>
            <p:spPr>
              <a:xfrm>
                <a:off x="0" y="2895600"/>
                <a:ext cx="2362200" cy="2362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8000"/>
                    </a:schemeClr>
                  </a:gs>
                  <a:gs pos="72000">
                    <a:schemeClr val="accent5">
                      <a:alpha val="0"/>
                    </a:schemeClr>
                  </a:gs>
                  <a:gs pos="36000">
                    <a:schemeClr val="accent5">
                      <a:alpha val="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4" name="Oval 13"/>
              <p:cNvSpPr/>
              <p:nvPr/>
            </p:nvSpPr>
            <p:spPr>
              <a:xfrm>
                <a:off x="8609012" y="58674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66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Oval 14"/>
              <p:cNvSpPr/>
              <p:nvPr/>
            </p:nvSpPr>
            <p:spPr>
              <a:xfrm>
                <a:off x="8609012" y="1676400"/>
                <a:ext cx="2819400" cy="2819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7000"/>
                    </a:schemeClr>
                  </a:gs>
                  <a:gs pos="69000">
                    <a:schemeClr val="accent5">
                      <a:alpha val="0"/>
                    </a:schemeClr>
                  </a:gs>
                  <a:gs pos="36000">
                    <a:schemeClr val="accent5">
                      <a:alpha val="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" name="Oval 15"/>
              <p:cNvSpPr/>
              <p:nvPr/>
            </p:nvSpPr>
            <p:spPr>
              <a:xfrm>
                <a:off x="7999412" y="8464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73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7" name="Freeform 5"/>
              <p:cNvSpPr/>
              <p:nvPr/>
            </p:nvSpPr>
            <p:spPr bwMode="gray">
              <a:xfrm rot="21010068">
                <a:off x="8490951" y="1797517"/>
                <a:ext cx="3299407" cy="440924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5291">
                    <a:moveTo>
                      <a:pt x="85" y="2532"/>
                    </a:moveTo>
                    <a:cubicBezTo>
                      <a:pt x="1736" y="3911"/>
                      <a:pt x="7524" y="5298"/>
                      <a:pt x="9958" y="5291"/>
                    </a:cubicBezTo>
                    <a:cubicBezTo>
                      <a:pt x="9989" y="1958"/>
                      <a:pt x="9969" y="3333"/>
                      <a:pt x="10000" y="0"/>
                    </a:cubicBezTo>
                    <a:lnTo>
                      <a:pt x="10000" y="0"/>
                    </a:lnTo>
                    <a:lnTo>
                      <a:pt x="9667" y="204"/>
                    </a:lnTo>
                    <a:lnTo>
                      <a:pt x="9334" y="400"/>
                    </a:lnTo>
                    <a:lnTo>
                      <a:pt x="9001" y="590"/>
                    </a:lnTo>
                    <a:lnTo>
                      <a:pt x="8667" y="753"/>
                    </a:lnTo>
                    <a:lnTo>
                      <a:pt x="8333" y="917"/>
                    </a:lnTo>
                    <a:lnTo>
                      <a:pt x="7999" y="1071"/>
                    </a:lnTo>
                    <a:lnTo>
                      <a:pt x="7669" y="1202"/>
                    </a:lnTo>
                    <a:lnTo>
                      <a:pt x="7333" y="1325"/>
                    </a:lnTo>
                    <a:lnTo>
                      <a:pt x="7000" y="1440"/>
                    </a:lnTo>
                    <a:lnTo>
                      <a:pt x="6673" y="1538"/>
                    </a:lnTo>
                    <a:lnTo>
                      <a:pt x="6340" y="1636"/>
                    </a:lnTo>
                    <a:lnTo>
                      <a:pt x="6013" y="1719"/>
                    </a:lnTo>
                    <a:lnTo>
                      <a:pt x="5686" y="1784"/>
                    </a:lnTo>
                    <a:lnTo>
                      <a:pt x="5359" y="1850"/>
                    </a:lnTo>
                    <a:lnTo>
                      <a:pt x="5036" y="1906"/>
                    </a:lnTo>
                    <a:lnTo>
                      <a:pt x="4717" y="1948"/>
                    </a:lnTo>
                    <a:lnTo>
                      <a:pt x="4396" y="1980"/>
                    </a:lnTo>
                    <a:lnTo>
                      <a:pt x="4079" y="2013"/>
                    </a:lnTo>
                    <a:lnTo>
                      <a:pt x="3766" y="2029"/>
                    </a:lnTo>
                    <a:lnTo>
                      <a:pt x="3454" y="2046"/>
                    </a:lnTo>
                    <a:lnTo>
                      <a:pt x="3145" y="2053"/>
                    </a:lnTo>
                    <a:lnTo>
                      <a:pt x="2839" y="2046"/>
                    </a:lnTo>
                    <a:lnTo>
                      <a:pt x="2537" y="2046"/>
                    </a:lnTo>
                    <a:lnTo>
                      <a:pt x="2238" y="2029"/>
                    </a:lnTo>
                    <a:lnTo>
                      <a:pt x="1943" y="2004"/>
                    </a:lnTo>
                    <a:lnTo>
                      <a:pt x="1653" y="1980"/>
                    </a:lnTo>
                    <a:lnTo>
                      <a:pt x="1368" y="1955"/>
                    </a:lnTo>
                    <a:lnTo>
                      <a:pt x="1085" y="1915"/>
                    </a:lnTo>
                    <a:lnTo>
                      <a:pt x="806" y="1873"/>
                    </a:lnTo>
                    <a:lnTo>
                      <a:pt x="533" y="1833"/>
                    </a:lnTo>
                    <a:lnTo>
                      <a:pt x="0" y="1726"/>
                    </a:lnTo>
                    <a:cubicBezTo>
                      <a:pt x="28" y="1995"/>
                      <a:pt x="57" y="2263"/>
                      <a:pt x="85" y="2532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</p:sp>
          <p:sp>
            <p:nvSpPr>
              <p:cNvPr id="18" name="Freeform 5"/>
              <p:cNvSpPr/>
              <p:nvPr/>
            </p:nvSpPr>
            <p:spPr bwMode="gray">
              <a:xfrm>
                <a:off x="459506" y="1866405"/>
                <a:ext cx="11277600" cy="4533900"/>
              </a:xfrm>
              <a:custGeom>
                <a:avLst/>
                <a:gdLst/>
                <a:ahLst/>
                <a:cxnLst/>
                <a:rect l="0" t="0" r="r" b="b"/>
                <a:pathLst>
                  <a:path w="7104" h="2856">
                    <a:moveTo>
                      <a:pt x="0" y="0"/>
                    </a:moveTo>
                    <a:lnTo>
                      <a:pt x="0" y="2856"/>
                    </a:lnTo>
                    <a:lnTo>
                      <a:pt x="7104" y="2856"/>
                    </a:lnTo>
                    <a:lnTo>
                      <a:pt x="7104" y="1"/>
                    </a:lnTo>
                    <a:lnTo>
                      <a:pt x="7104" y="1"/>
                    </a:lnTo>
                    <a:lnTo>
                      <a:pt x="6943" y="26"/>
                    </a:lnTo>
                    <a:lnTo>
                      <a:pt x="6782" y="50"/>
                    </a:lnTo>
                    <a:lnTo>
                      <a:pt x="6621" y="73"/>
                    </a:lnTo>
                    <a:lnTo>
                      <a:pt x="6459" y="93"/>
                    </a:lnTo>
                    <a:lnTo>
                      <a:pt x="6298" y="113"/>
                    </a:lnTo>
                    <a:lnTo>
                      <a:pt x="6136" y="132"/>
                    </a:lnTo>
                    <a:lnTo>
                      <a:pt x="5976" y="148"/>
                    </a:lnTo>
                    <a:lnTo>
                      <a:pt x="5814" y="163"/>
                    </a:lnTo>
                    <a:lnTo>
                      <a:pt x="5653" y="177"/>
                    </a:lnTo>
                    <a:lnTo>
                      <a:pt x="5494" y="189"/>
                    </a:lnTo>
                    <a:lnTo>
                      <a:pt x="5334" y="201"/>
                    </a:lnTo>
                    <a:lnTo>
                      <a:pt x="5175" y="211"/>
                    </a:lnTo>
                    <a:lnTo>
                      <a:pt x="5017" y="219"/>
                    </a:lnTo>
                    <a:lnTo>
                      <a:pt x="4859" y="227"/>
                    </a:lnTo>
                    <a:lnTo>
                      <a:pt x="4703" y="234"/>
                    </a:lnTo>
                    <a:lnTo>
                      <a:pt x="4548" y="239"/>
                    </a:lnTo>
                    <a:lnTo>
                      <a:pt x="4393" y="243"/>
                    </a:lnTo>
                    <a:lnTo>
                      <a:pt x="4240" y="247"/>
                    </a:lnTo>
                    <a:lnTo>
                      <a:pt x="4088" y="249"/>
                    </a:lnTo>
                    <a:lnTo>
                      <a:pt x="3937" y="251"/>
                    </a:lnTo>
                    <a:lnTo>
                      <a:pt x="3788" y="252"/>
                    </a:lnTo>
                    <a:lnTo>
                      <a:pt x="3640" y="251"/>
                    </a:lnTo>
                    <a:lnTo>
                      <a:pt x="3494" y="251"/>
                    </a:lnTo>
                    <a:lnTo>
                      <a:pt x="3349" y="249"/>
                    </a:lnTo>
                    <a:lnTo>
                      <a:pt x="3207" y="246"/>
                    </a:lnTo>
                    <a:lnTo>
                      <a:pt x="3066" y="243"/>
                    </a:lnTo>
                    <a:lnTo>
                      <a:pt x="2928" y="240"/>
                    </a:lnTo>
                    <a:lnTo>
                      <a:pt x="2791" y="235"/>
                    </a:lnTo>
                    <a:lnTo>
                      <a:pt x="2656" y="230"/>
                    </a:lnTo>
                    <a:lnTo>
                      <a:pt x="2524" y="225"/>
                    </a:lnTo>
                    <a:lnTo>
                      <a:pt x="2266" y="212"/>
                    </a:lnTo>
                    <a:lnTo>
                      <a:pt x="2019" y="198"/>
                    </a:lnTo>
                    <a:lnTo>
                      <a:pt x="1782" y="183"/>
                    </a:lnTo>
                    <a:lnTo>
                      <a:pt x="1557" y="167"/>
                    </a:lnTo>
                    <a:lnTo>
                      <a:pt x="1343" y="150"/>
                    </a:lnTo>
                    <a:lnTo>
                      <a:pt x="1144" y="132"/>
                    </a:lnTo>
                    <a:lnTo>
                      <a:pt x="957" y="114"/>
                    </a:lnTo>
                    <a:lnTo>
                      <a:pt x="785" y="96"/>
                    </a:lnTo>
                    <a:lnTo>
                      <a:pt x="627" y="79"/>
                    </a:lnTo>
                    <a:lnTo>
                      <a:pt x="487" y="63"/>
                    </a:lnTo>
                    <a:lnTo>
                      <a:pt x="361" y="48"/>
                    </a:lnTo>
                    <a:lnTo>
                      <a:pt x="254" y="35"/>
                    </a:lnTo>
                    <a:lnTo>
                      <a:pt x="165" y="23"/>
                    </a:lnTo>
                    <a:lnTo>
                      <a:pt x="42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9" name="Freeform 5"/>
              <p:cNvSpPr>
                <a:spLocks noEditPoints="1"/>
              </p:cNvSpPr>
              <p:nvPr/>
            </p:nvSpPr>
            <p:spPr bwMode="gray">
              <a:xfrm>
                <a:off x="0" y="1587"/>
                <a:ext cx="12192000" cy="6856413"/>
              </a:xfrm>
              <a:custGeom>
                <a:avLst/>
                <a:gdLst/>
                <a:ahLst/>
                <a:cxnLst/>
                <a:rect l="0" t="0" r="r" b="b"/>
                <a:pathLst>
                  <a:path w="15356" h="8638">
                    <a:moveTo>
                      <a:pt x="0" y="0"/>
                    </a:moveTo>
                    <a:lnTo>
                      <a:pt x="0" y="8638"/>
                    </a:lnTo>
                    <a:lnTo>
                      <a:pt x="15356" y="8638"/>
                    </a:lnTo>
                    <a:lnTo>
                      <a:pt x="15356" y="0"/>
                    </a:lnTo>
                    <a:lnTo>
                      <a:pt x="0" y="0"/>
                    </a:lnTo>
                    <a:close/>
                    <a:moveTo>
                      <a:pt x="14748" y="8038"/>
                    </a:moveTo>
                    <a:lnTo>
                      <a:pt x="600" y="8038"/>
                    </a:lnTo>
                    <a:lnTo>
                      <a:pt x="600" y="592"/>
                    </a:lnTo>
                    <a:lnTo>
                      <a:pt x="14748" y="592"/>
                    </a:lnTo>
                    <a:lnTo>
                      <a:pt x="14748" y="80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24474"/>
            <a:ext cx="10084367" cy="438647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8200" y="642982"/>
            <a:ext cx="10084367" cy="380575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5775891"/>
            <a:ext cx="10084367" cy="3920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82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Flowchart: Process 16"/>
            <p:cNvSpPr/>
            <p:nvPr/>
          </p:nvSpPr>
          <p:spPr>
            <a:xfrm>
              <a:off x="0" y="0"/>
              <a:ext cx="12192000" cy="6858000"/>
            </a:xfrm>
            <a:prstGeom prst="flowChartProcess">
              <a:avLst/>
            </a:prstGeom>
            <a:gradFill flip="none" rotWithShape="1">
              <a:gsLst>
                <a:gs pos="54000">
                  <a:srgbClr val="4094D4"/>
                </a:gs>
                <a:gs pos="0">
                  <a:srgbClr val="4094D4">
                    <a:lumMod val="100000"/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0" y="1587"/>
              <a:ext cx="12192000" cy="6856413"/>
              <a:chOff x="0" y="1587"/>
              <a:chExt cx="12192000" cy="6856413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0" y="2667000"/>
                <a:ext cx="4191000" cy="4191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1000"/>
                    </a:schemeClr>
                  </a:gs>
                  <a:gs pos="75000">
                    <a:schemeClr val="accent5">
                      <a:alpha val="0"/>
                    </a:schemeClr>
                  </a:gs>
                  <a:gs pos="36000">
                    <a:schemeClr val="accent5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" name="Oval 19"/>
              <p:cNvSpPr/>
              <p:nvPr/>
            </p:nvSpPr>
            <p:spPr>
              <a:xfrm>
                <a:off x="0" y="2895600"/>
                <a:ext cx="2362200" cy="2362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8000"/>
                    </a:schemeClr>
                  </a:gs>
                  <a:gs pos="72000">
                    <a:schemeClr val="accent5">
                      <a:alpha val="0"/>
                    </a:schemeClr>
                  </a:gs>
                  <a:gs pos="36000">
                    <a:schemeClr val="accent5">
                      <a:alpha val="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" name="Oval 20"/>
              <p:cNvSpPr/>
              <p:nvPr/>
            </p:nvSpPr>
            <p:spPr>
              <a:xfrm>
                <a:off x="8609012" y="58674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66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2" name="Oval 21"/>
              <p:cNvSpPr/>
              <p:nvPr/>
            </p:nvSpPr>
            <p:spPr>
              <a:xfrm>
                <a:off x="8609012" y="1676400"/>
                <a:ext cx="2819400" cy="2819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7000"/>
                    </a:schemeClr>
                  </a:gs>
                  <a:gs pos="69000">
                    <a:schemeClr val="accent5">
                      <a:alpha val="0"/>
                    </a:schemeClr>
                  </a:gs>
                  <a:gs pos="36000">
                    <a:schemeClr val="accent5">
                      <a:alpha val="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3" name="Oval 22"/>
              <p:cNvSpPr/>
              <p:nvPr/>
            </p:nvSpPr>
            <p:spPr>
              <a:xfrm>
                <a:off x="7999412" y="8464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73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4" name="Freeform 5"/>
              <p:cNvSpPr/>
              <p:nvPr/>
            </p:nvSpPr>
            <p:spPr bwMode="gray">
              <a:xfrm rot="21010068">
                <a:off x="8490951" y="4185117"/>
                <a:ext cx="3299407" cy="440924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5291">
                    <a:moveTo>
                      <a:pt x="85" y="2532"/>
                    </a:moveTo>
                    <a:cubicBezTo>
                      <a:pt x="1736" y="3911"/>
                      <a:pt x="7524" y="5298"/>
                      <a:pt x="9958" y="5291"/>
                    </a:cubicBezTo>
                    <a:cubicBezTo>
                      <a:pt x="9989" y="1958"/>
                      <a:pt x="9969" y="3333"/>
                      <a:pt x="10000" y="0"/>
                    </a:cubicBezTo>
                    <a:lnTo>
                      <a:pt x="10000" y="0"/>
                    </a:lnTo>
                    <a:lnTo>
                      <a:pt x="9667" y="204"/>
                    </a:lnTo>
                    <a:lnTo>
                      <a:pt x="9334" y="400"/>
                    </a:lnTo>
                    <a:lnTo>
                      <a:pt x="9001" y="590"/>
                    </a:lnTo>
                    <a:lnTo>
                      <a:pt x="8667" y="753"/>
                    </a:lnTo>
                    <a:lnTo>
                      <a:pt x="8333" y="917"/>
                    </a:lnTo>
                    <a:lnTo>
                      <a:pt x="7999" y="1071"/>
                    </a:lnTo>
                    <a:lnTo>
                      <a:pt x="7669" y="1202"/>
                    </a:lnTo>
                    <a:lnTo>
                      <a:pt x="7333" y="1325"/>
                    </a:lnTo>
                    <a:lnTo>
                      <a:pt x="7000" y="1440"/>
                    </a:lnTo>
                    <a:lnTo>
                      <a:pt x="6673" y="1538"/>
                    </a:lnTo>
                    <a:lnTo>
                      <a:pt x="6340" y="1636"/>
                    </a:lnTo>
                    <a:lnTo>
                      <a:pt x="6013" y="1719"/>
                    </a:lnTo>
                    <a:lnTo>
                      <a:pt x="5686" y="1784"/>
                    </a:lnTo>
                    <a:lnTo>
                      <a:pt x="5359" y="1850"/>
                    </a:lnTo>
                    <a:lnTo>
                      <a:pt x="5036" y="1906"/>
                    </a:lnTo>
                    <a:lnTo>
                      <a:pt x="4717" y="1948"/>
                    </a:lnTo>
                    <a:lnTo>
                      <a:pt x="4396" y="1980"/>
                    </a:lnTo>
                    <a:lnTo>
                      <a:pt x="4079" y="2013"/>
                    </a:lnTo>
                    <a:lnTo>
                      <a:pt x="3766" y="2029"/>
                    </a:lnTo>
                    <a:lnTo>
                      <a:pt x="3454" y="2046"/>
                    </a:lnTo>
                    <a:lnTo>
                      <a:pt x="3145" y="2053"/>
                    </a:lnTo>
                    <a:lnTo>
                      <a:pt x="2839" y="2046"/>
                    </a:lnTo>
                    <a:lnTo>
                      <a:pt x="2537" y="2046"/>
                    </a:lnTo>
                    <a:lnTo>
                      <a:pt x="2238" y="2029"/>
                    </a:lnTo>
                    <a:lnTo>
                      <a:pt x="1943" y="2004"/>
                    </a:lnTo>
                    <a:lnTo>
                      <a:pt x="1653" y="1980"/>
                    </a:lnTo>
                    <a:lnTo>
                      <a:pt x="1368" y="1955"/>
                    </a:lnTo>
                    <a:lnTo>
                      <a:pt x="1085" y="1915"/>
                    </a:lnTo>
                    <a:lnTo>
                      <a:pt x="806" y="1873"/>
                    </a:lnTo>
                    <a:lnTo>
                      <a:pt x="533" y="1833"/>
                    </a:lnTo>
                    <a:lnTo>
                      <a:pt x="0" y="1726"/>
                    </a:lnTo>
                    <a:cubicBezTo>
                      <a:pt x="28" y="1995"/>
                      <a:pt x="57" y="2263"/>
                      <a:pt x="85" y="2532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</p:sp>
          <p:sp>
            <p:nvSpPr>
              <p:cNvPr id="25" name="Freeform 5"/>
              <p:cNvSpPr/>
              <p:nvPr/>
            </p:nvSpPr>
            <p:spPr bwMode="gray">
              <a:xfrm>
                <a:off x="455612" y="4241801"/>
                <a:ext cx="11277600" cy="2337161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8000">
                    <a:moveTo>
                      <a:pt x="0" y="0"/>
                    </a:moveTo>
                    <a:lnTo>
                      <a:pt x="0" y="7970"/>
                    </a:lnTo>
                    <a:lnTo>
                      <a:pt x="10000" y="8000"/>
                    </a:lnTo>
                    <a:lnTo>
                      <a:pt x="10000" y="7"/>
                    </a:lnTo>
                    <a:lnTo>
                      <a:pt x="10000" y="7"/>
                    </a:lnTo>
                    <a:lnTo>
                      <a:pt x="9773" y="156"/>
                    </a:lnTo>
                    <a:lnTo>
                      <a:pt x="9547" y="298"/>
                    </a:lnTo>
                    <a:lnTo>
                      <a:pt x="9320" y="437"/>
                    </a:lnTo>
                    <a:lnTo>
                      <a:pt x="9092" y="556"/>
                    </a:lnTo>
                    <a:lnTo>
                      <a:pt x="8865" y="676"/>
                    </a:lnTo>
                    <a:lnTo>
                      <a:pt x="8637" y="788"/>
                    </a:lnTo>
                    <a:lnTo>
                      <a:pt x="8412" y="884"/>
                    </a:lnTo>
                    <a:lnTo>
                      <a:pt x="8184" y="975"/>
                    </a:lnTo>
                    <a:lnTo>
                      <a:pt x="7957" y="1058"/>
                    </a:lnTo>
                    <a:lnTo>
                      <a:pt x="7734" y="1130"/>
                    </a:lnTo>
                    <a:lnTo>
                      <a:pt x="7508" y="1202"/>
                    </a:lnTo>
                    <a:lnTo>
                      <a:pt x="7285" y="1262"/>
                    </a:lnTo>
                    <a:lnTo>
                      <a:pt x="7062" y="1309"/>
                    </a:lnTo>
                    <a:lnTo>
                      <a:pt x="6840" y="1358"/>
                    </a:lnTo>
                    <a:lnTo>
                      <a:pt x="6620" y="1399"/>
                    </a:lnTo>
                    <a:lnTo>
                      <a:pt x="6402" y="1428"/>
                    </a:lnTo>
                    <a:lnTo>
                      <a:pt x="6184" y="1453"/>
                    </a:lnTo>
                    <a:lnTo>
                      <a:pt x="5968" y="1477"/>
                    </a:lnTo>
                    <a:lnTo>
                      <a:pt x="5755" y="1488"/>
                    </a:lnTo>
                    <a:lnTo>
                      <a:pt x="5542" y="1500"/>
                    </a:lnTo>
                    <a:lnTo>
                      <a:pt x="5332" y="1506"/>
                    </a:lnTo>
                    <a:lnTo>
                      <a:pt x="5124" y="1500"/>
                    </a:lnTo>
                    <a:lnTo>
                      <a:pt x="4918" y="1500"/>
                    </a:lnTo>
                    <a:lnTo>
                      <a:pt x="4714" y="1488"/>
                    </a:lnTo>
                    <a:lnTo>
                      <a:pt x="4514" y="1470"/>
                    </a:lnTo>
                    <a:lnTo>
                      <a:pt x="4316" y="1453"/>
                    </a:lnTo>
                    <a:lnTo>
                      <a:pt x="4122" y="1434"/>
                    </a:lnTo>
                    <a:lnTo>
                      <a:pt x="3929" y="1405"/>
                    </a:lnTo>
                    <a:lnTo>
                      <a:pt x="3739" y="1374"/>
                    </a:lnTo>
                    <a:lnTo>
                      <a:pt x="3553" y="1346"/>
                    </a:lnTo>
                    <a:lnTo>
                      <a:pt x="3190" y="1267"/>
                    </a:lnTo>
                    <a:lnTo>
                      <a:pt x="2842" y="1183"/>
                    </a:lnTo>
                    <a:lnTo>
                      <a:pt x="2508" y="1095"/>
                    </a:lnTo>
                    <a:lnTo>
                      <a:pt x="2192" y="998"/>
                    </a:lnTo>
                    <a:lnTo>
                      <a:pt x="1890" y="897"/>
                    </a:lnTo>
                    <a:lnTo>
                      <a:pt x="1610" y="788"/>
                    </a:lnTo>
                    <a:lnTo>
                      <a:pt x="1347" y="681"/>
                    </a:lnTo>
                    <a:lnTo>
                      <a:pt x="1105" y="574"/>
                    </a:lnTo>
                    <a:lnTo>
                      <a:pt x="883" y="473"/>
                    </a:lnTo>
                    <a:lnTo>
                      <a:pt x="686" y="377"/>
                    </a:lnTo>
                    <a:lnTo>
                      <a:pt x="508" y="286"/>
                    </a:lnTo>
                    <a:lnTo>
                      <a:pt x="358" y="210"/>
                    </a:lnTo>
                    <a:lnTo>
                      <a:pt x="232" y="138"/>
                    </a:lnTo>
                    <a:lnTo>
                      <a:pt x="59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26" name="Freeform 5"/>
              <p:cNvSpPr>
                <a:spLocks noEditPoints="1"/>
              </p:cNvSpPr>
              <p:nvPr/>
            </p:nvSpPr>
            <p:spPr bwMode="gray">
              <a:xfrm>
                <a:off x="0" y="1587"/>
                <a:ext cx="12192000" cy="6856413"/>
              </a:xfrm>
              <a:custGeom>
                <a:avLst/>
                <a:gdLst/>
                <a:ahLst/>
                <a:cxnLst/>
                <a:rect l="0" t="0" r="r" b="b"/>
                <a:pathLst>
                  <a:path w="15356" h="8638">
                    <a:moveTo>
                      <a:pt x="0" y="0"/>
                    </a:moveTo>
                    <a:lnTo>
                      <a:pt x="0" y="8638"/>
                    </a:lnTo>
                    <a:lnTo>
                      <a:pt x="15356" y="8638"/>
                    </a:lnTo>
                    <a:lnTo>
                      <a:pt x="15356" y="0"/>
                    </a:lnTo>
                    <a:lnTo>
                      <a:pt x="0" y="0"/>
                    </a:lnTo>
                    <a:close/>
                    <a:moveTo>
                      <a:pt x="14748" y="8038"/>
                    </a:moveTo>
                    <a:lnTo>
                      <a:pt x="600" y="8038"/>
                    </a:lnTo>
                    <a:lnTo>
                      <a:pt x="600" y="592"/>
                    </a:lnTo>
                    <a:lnTo>
                      <a:pt x="14748" y="592"/>
                    </a:lnTo>
                    <a:lnTo>
                      <a:pt x="14748" y="80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478" y="1053193"/>
            <a:ext cx="8853743" cy="22302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TextBox 27"/>
          <p:cNvSpPr txBox="1"/>
          <p:nvPr userDrawn="1"/>
        </p:nvSpPr>
        <p:spPr bwMode="gray">
          <a:xfrm>
            <a:off x="10463771" y="2507040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rgbClr val="FCB017"/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9" name="TextBox 28"/>
          <p:cNvSpPr txBox="1"/>
          <p:nvPr userDrawn="1"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rgbClr val="FCB017"/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3478" y="3291799"/>
            <a:ext cx="8853743" cy="3920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4428" y="6017729"/>
            <a:ext cx="1000125" cy="6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44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Flowchart: Process 16"/>
            <p:cNvSpPr/>
            <p:nvPr/>
          </p:nvSpPr>
          <p:spPr>
            <a:xfrm>
              <a:off x="0" y="0"/>
              <a:ext cx="12192000" cy="6858000"/>
            </a:xfrm>
            <a:prstGeom prst="flowChartProcess">
              <a:avLst/>
            </a:prstGeom>
            <a:gradFill flip="none" rotWithShape="1">
              <a:gsLst>
                <a:gs pos="54000">
                  <a:srgbClr val="4094D4"/>
                </a:gs>
                <a:gs pos="0">
                  <a:srgbClr val="4094D4">
                    <a:lumMod val="100000"/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0" y="1587"/>
              <a:ext cx="12192000" cy="6856413"/>
              <a:chOff x="0" y="1587"/>
              <a:chExt cx="12192000" cy="6856413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0" y="2667000"/>
                <a:ext cx="4191000" cy="4191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1000"/>
                    </a:schemeClr>
                  </a:gs>
                  <a:gs pos="75000">
                    <a:schemeClr val="accent5">
                      <a:alpha val="0"/>
                    </a:schemeClr>
                  </a:gs>
                  <a:gs pos="36000">
                    <a:schemeClr val="accent5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" name="Oval 19"/>
              <p:cNvSpPr/>
              <p:nvPr/>
            </p:nvSpPr>
            <p:spPr>
              <a:xfrm>
                <a:off x="0" y="2895600"/>
                <a:ext cx="2362200" cy="2362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8000"/>
                    </a:schemeClr>
                  </a:gs>
                  <a:gs pos="72000">
                    <a:schemeClr val="accent5">
                      <a:alpha val="0"/>
                    </a:schemeClr>
                  </a:gs>
                  <a:gs pos="36000">
                    <a:schemeClr val="accent5">
                      <a:alpha val="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" name="Oval 20"/>
              <p:cNvSpPr/>
              <p:nvPr/>
            </p:nvSpPr>
            <p:spPr>
              <a:xfrm>
                <a:off x="8609012" y="58674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66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2" name="Oval 21"/>
              <p:cNvSpPr/>
              <p:nvPr/>
            </p:nvSpPr>
            <p:spPr>
              <a:xfrm>
                <a:off x="8609012" y="1676400"/>
                <a:ext cx="2819400" cy="2819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7000"/>
                    </a:schemeClr>
                  </a:gs>
                  <a:gs pos="69000">
                    <a:schemeClr val="accent5">
                      <a:alpha val="0"/>
                    </a:schemeClr>
                  </a:gs>
                  <a:gs pos="36000">
                    <a:schemeClr val="accent5">
                      <a:alpha val="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3" name="Oval 22"/>
              <p:cNvSpPr/>
              <p:nvPr/>
            </p:nvSpPr>
            <p:spPr>
              <a:xfrm>
                <a:off x="7999412" y="8464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73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4" name="Freeform 5"/>
              <p:cNvSpPr/>
              <p:nvPr/>
            </p:nvSpPr>
            <p:spPr bwMode="gray">
              <a:xfrm rot="21010068">
                <a:off x="8490951" y="4185117"/>
                <a:ext cx="3299407" cy="440924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5291">
                    <a:moveTo>
                      <a:pt x="85" y="2532"/>
                    </a:moveTo>
                    <a:cubicBezTo>
                      <a:pt x="1736" y="3911"/>
                      <a:pt x="7524" y="5298"/>
                      <a:pt x="9958" y="5291"/>
                    </a:cubicBezTo>
                    <a:cubicBezTo>
                      <a:pt x="9989" y="1958"/>
                      <a:pt x="9969" y="3333"/>
                      <a:pt x="10000" y="0"/>
                    </a:cubicBezTo>
                    <a:lnTo>
                      <a:pt x="10000" y="0"/>
                    </a:lnTo>
                    <a:lnTo>
                      <a:pt x="9667" y="204"/>
                    </a:lnTo>
                    <a:lnTo>
                      <a:pt x="9334" y="400"/>
                    </a:lnTo>
                    <a:lnTo>
                      <a:pt x="9001" y="590"/>
                    </a:lnTo>
                    <a:lnTo>
                      <a:pt x="8667" y="753"/>
                    </a:lnTo>
                    <a:lnTo>
                      <a:pt x="8333" y="917"/>
                    </a:lnTo>
                    <a:lnTo>
                      <a:pt x="7999" y="1071"/>
                    </a:lnTo>
                    <a:lnTo>
                      <a:pt x="7669" y="1202"/>
                    </a:lnTo>
                    <a:lnTo>
                      <a:pt x="7333" y="1325"/>
                    </a:lnTo>
                    <a:lnTo>
                      <a:pt x="7000" y="1440"/>
                    </a:lnTo>
                    <a:lnTo>
                      <a:pt x="6673" y="1538"/>
                    </a:lnTo>
                    <a:lnTo>
                      <a:pt x="6340" y="1636"/>
                    </a:lnTo>
                    <a:lnTo>
                      <a:pt x="6013" y="1719"/>
                    </a:lnTo>
                    <a:lnTo>
                      <a:pt x="5686" y="1784"/>
                    </a:lnTo>
                    <a:lnTo>
                      <a:pt x="5359" y="1850"/>
                    </a:lnTo>
                    <a:lnTo>
                      <a:pt x="5036" y="1906"/>
                    </a:lnTo>
                    <a:lnTo>
                      <a:pt x="4717" y="1948"/>
                    </a:lnTo>
                    <a:lnTo>
                      <a:pt x="4396" y="1980"/>
                    </a:lnTo>
                    <a:lnTo>
                      <a:pt x="4079" y="2013"/>
                    </a:lnTo>
                    <a:lnTo>
                      <a:pt x="3766" y="2029"/>
                    </a:lnTo>
                    <a:lnTo>
                      <a:pt x="3454" y="2046"/>
                    </a:lnTo>
                    <a:lnTo>
                      <a:pt x="3145" y="2053"/>
                    </a:lnTo>
                    <a:lnTo>
                      <a:pt x="2839" y="2046"/>
                    </a:lnTo>
                    <a:lnTo>
                      <a:pt x="2537" y="2046"/>
                    </a:lnTo>
                    <a:lnTo>
                      <a:pt x="2238" y="2029"/>
                    </a:lnTo>
                    <a:lnTo>
                      <a:pt x="1943" y="2004"/>
                    </a:lnTo>
                    <a:lnTo>
                      <a:pt x="1653" y="1980"/>
                    </a:lnTo>
                    <a:lnTo>
                      <a:pt x="1368" y="1955"/>
                    </a:lnTo>
                    <a:lnTo>
                      <a:pt x="1085" y="1915"/>
                    </a:lnTo>
                    <a:lnTo>
                      <a:pt x="806" y="1873"/>
                    </a:lnTo>
                    <a:lnTo>
                      <a:pt x="533" y="1833"/>
                    </a:lnTo>
                    <a:lnTo>
                      <a:pt x="0" y="1726"/>
                    </a:lnTo>
                    <a:cubicBezTo>
                      <a:pt x="28" y="1995"/>
                      <a:pt x="57" y="2263"/>
                      <a:pt x="85" y="2532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</p:sp>
          <p:sp>
            <p:nvSpPr>
              <p:cNvPr id="25" name="Freeform 5"/>
              <p:cNvSpPr/>
              <p:nvPr/>
            </p:nvSpPr>
            <p:spPr bwMode="gray">
              <a:xfrm>
                <a:off x="455612" y="4241801"/>
                <a:ext cx="11277600" cy="2337161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8000">
                    <a:moveTo>
                      <a:pt x="0" y="0"/>
                    </a:moveTo>
                    <a:lnTo>
                      <a:pt x="0" y="7970"/>
                    </a:lnTo>
                    <a:lnTo>
                      <a:pt x="10000" y="8000"/>
                    </a:lnTo>
                    <a:lnTo>
                      <a:pt x="10000" y="7"/>
                    </a:lnTo>
                    <a:lnTo>
                      <a:pt x="10000" y="7"/>
                    </a:lnTo>
                    <a:lnTo>
                      <a:pt x="9773" y="156"/>
                    </a:lnTo>
                    <a:lnTo>
                      <a:pt x="9547" y="298"/>
                    </a:lnTo>
                    <a:lnTo>
                      <a:pt x="9320" y="437"/>
                    </a:lnTo>
                    <a:lnTo>
                      <a:pt x="9092" y="556"/>
                    </a:lnTo>
                    <a:lnTo>
                      <a:pt x="8865" y="676"/>
                    </a:lnTo>
                    <a:lnTo>
                      <a:pt x="8637" y="788"/>
                    </a:lnTo>
                    <a:lnTo>
                      <a:pt x="8412" y="884"/>
                    </a:lnTo>
                    <a:lnTo>
                      <a:pt x="8184" y="975"/>
                    </a:lnTo>
                    <a:lnTo>
                      <a:pt x="7957" y="1058"/>
                    </a:lnTo>
                    <a:lnTo>
                      <a:pt x="7734" y="1130"/>
                    </a:lnTo>
                    <a:lnTo>
                      <a:pt x="7508" y="1202"/>
                    </a:lnTo>
                    <a:lnTo>
                      <a:pt x="7285" y="1262"/>
                    </a:lnTo>
                    <a:lnTo>
                      <a:pt x="7062" y="1309"/>
                    </a:lnTo>
                    <a:lnTo>
                      <a:pt x="6840" y="1358"/>
                    </a:lnTo>
                    <a:lnTo>
                      <a:pt x="6620" y="1399"/>
                    </a:lnTo>
                    <a:lnTo>
                      <a:pt x="6402" y="1428"/>
                    </a:lnTo>
                    <a:lnTo>
                      <a:pt x="6184" y="1453"/>
                    </a:lnTo>
                    <a:lnTo>
                      <a:pt x="5968" y="1477"/>
                    </a:lnTo>
                    <a:lnTo>
                      <a:pt x="5755" y="1488"/>
                    </a:lnTo>
                    <a:lnTo>
                      <a:pt x="5542" y="1500"/>
                    </a:lnTo>
                    <a:lnTo>
                      <a:pt x="5332" y="1506"/>
                    </a:lnTo>
                    <a:lnTo>
                      <a:pt x="5124" y="1500"/>
                    </a:lnTo>
                    <a:lnTo>
                      <a:pt x="4918" y="1500"/>
                    </a:lnTo>
                    <a:lnTo>
                      <a:pt x="4714" y="1488"/>
                    </a:lnTo>
                    <a:lnTo>
                      <a:pt x="4514" y="1470"/>
                    </a:lnTo>
                    <a:lnTo>
                      <a:pt x="4316" y="1453"/>
                    </a:lnTo>
                    <a:lnTo>
                      <a:pt x="4122" y="1434"/>
                    </a:lnTo>
                    <a:lnTo>
                      <a:pt x="3929" y="1405"/>
                    </a:lnTo>
                    <a:lnTo>
                      <a:pt x="3739" y="1374"/>
                    </a:lnTo>
                    <a:lnTo>
                      <a:pt x="3553" y="1346"/>
                    </a:lnTo>
                    <a:lnTo>
                      <a:pt x="3190" y="1267"/>
                    </a:lnTo>
                    <a:lnTo>
                      <a:pt x="2842" y="1183"/>
                    </a:lnTo>
                    <a:lnTo>
                      <a:pt x="2508" y="1095"/>
                    </a:lnTo>
                    <a:lnTo>
                      <a:pt x="2192" y="998"/>
                    </a:lnTo>
                    <a:lnTo>
                      <a:pt x="1890" y="897"/>
                    </a:lnTo>
                    <a:lnTo>
                      <a:pt x="1610" y="788"/>
                    </a:lnTo>
                    <a:lnTo>
                      <a:pt x="1347" y="681"/>
                    </a:lnTo>
                    <a:lnTo>
                      <a:pt x="1105" y="574"/>
                    </a:lnTo>
                    <a:lnTo>
                      <a:pt x="883" y="473"/>
                    </a:lnTo>
                    <a:lnTo>
                      <a:pt x="686" y="377"/>
                    </a:lnTo>
                    <a:lnTo>
                      <a:pt x="508" y="286"/>
                    </a:lnTo>
                    <a:lnTo>
                      <a:pt x="358" y="210"/>
                    </a:lnTo>
                    <a:lnTo>
                      <a:pt x="232" y="138"/>
                    </a:lnTo>
                    <a:lnTo>
                      <a:pt x="59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26" name="Freeform 5"/>
              <p:cNvSpPr>
                <a:spLocks noEditPoints="1"/>
              </p:cNvSpPr>
              <p:nvPr/>
            </p:nvSpPr>
            <p:spPr bwMode="gray">
              <a:xfrm>
                <a:off x="0" y="1587"/>
                <a:ext cx="12192000" cy="6856413"/>
              </a:xfrm>
              <a:custGeom>
                <a:avLst/>
                <a:gdLst/>
                <a:ahLst/>
                <a:cxnLst/>
                <a:rect l="0" t="0" r="r" b="b"/>
                <a:pathLst>
                  <a:path w="15356" h="8638">
                    <a:moveTo>
                      <a:pt x="0" y="0"/>
                    </a:moveTo>
                    <a:lnTo>
                      <a:pt x="0" y="8638"/>
                    </a:lnTo>
                    <a:lnTo>
                      <a:pt x="15356" y="8638"/>
                    </a:lnTo>
                    <a:lnTo>
                      <a:pt x="15356" y="0"/>
                    </a:lnTo>
                    <a:lnTo>
                      <a:pt x="0" y="0"/>
                    </a:lnTo>
                    <a:close/>
                    <a:moveTo>
                      <a:pt x="14748" y="8038"/>
                    </a:moveTo>
                    <a:lnTo>
                      <a:pt x="600" y="8038"/>
                    </a:lnTo>
                    <a:lnTo>
                      <a:pt x="600" y="592"/>
                    </a:lnTo>
                    <a:lnTo>
                      <a:pt x="14748" y="592"/>
                    </a:lnTo>
                    <a:lnTo>
                      <a:pt x="14748" y="80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9657"/>
            <a:ext cx="9979479" cy="2471965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62739"/>
            <a:ext cx="9979479" cy="3920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4428" y="6017729"/>
            <a:ext cx="1000125" cy="6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6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0574"/>
            <a:ext cx="10044793" cy="8620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522764"/>
            <a:ext cx="10044793" cy="36541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17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0"/>
            <a:ext cx="12192000" cy="6858000"/>
          </a:xfrm>
          <a:prstGeom prst="flowChartProcess">
            <a:avLst/>
          </a:prstGeom>
          <a:gradFill flip="none" rotWithShape="1">
            <a:gsLst>
              <a:gs pos="54000">
                <a:srgbClr val="4094D4"/>
              </a:gs>
              <a:gs pos="0">
                <a:srgbClr val="4094D4">
                  <a:lumMod val="100000"/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9" name="Oval 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02129"/>
            <a:ext cx="2628900" cy="54748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02129"/>
            <a:ext cx="7734300" cy="54748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7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0574"/>
            <a:ext cx="10515600" cy="8620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14575"/>
            <a:ext cx="10515600" cy="38623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94168" y="381088"/>
            <a:ext cx="466725" cy="447586"/>
          </a:xfrm>
          <a:prstGeom prst="rect">
            <a:avLst/>
          </a:prstGeom>
        </p:spPr>
        <p:txBody>
          <a:bodyPr/>
          <a:lstStyle>
            <a:lvl1pPr algn="ctr">
              <a:defRPr sz="1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defRPr>
            </a:lvl1pPr>
          </a:lstStyle>
          <a:p>
            <a:fld id="{ACC06D20-0C51-4894-9F27-FF86D5314A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786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Flowchart: Process 8"/>
            <p:cNvSpPr/>
            <p:nvPr/>
          </p:nvSpPr>
          <p:spPr>
            <a:xfrm>
              <a:off x="0" y="0"/>
              <a:ext cx="12192000" cy="6858000"/>
            </a:xfrm>
            <a:prstGeom prst="flowChartProcess">
              <a:avLst/>
            </a:prstGeom>
            <a:gradFill flip="none" rotWithShape="1">
              <a:gsLst>
                <a:gs pos="54000">
                  <a:srgbClr val="4094D4"/>
                </a:gs>
                <a:gs pos="0">
                  <a:srgbClr val="4094D4">
                    <a:lumMod val="100000"/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0" y="1587"/>
              <a:ext cx="12192000" cy="6856413"/>
              <a:chOff x="0" y="1587"/>
              <a:chExt cx="12192000" cy="6856413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0" y="2667000"/>
                <a:ext cx="4191000" cy="4191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1000"/>
                    </a:schemeClr>
                  </a:gs>
                  <a:gs pos="75000">
                    <a:schemeClr val="accent5">
                      <a:alpha val="0"/>
                    </a:schemeClr>
                  </a:gs>
                  <a:gs pos="36000">
                    <a:schemeClr val="accent5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2" name="Oval 11"/>
              <p:cNvSpPr/>
              <p:nvPr/>
            </p:nvSpPr>
            <p:spPr>
              <a:xfrm>
                <a:off x="0" y="2895600"/>
                <a:ext cx="2362200" cy="2362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8000"/>
                    </a:schemeClr>
                  </a:gs>
                  <a:gs pos="72000">
                    <a:schemeClr val="accent5">
                      <a:alpha val="0"/>
                    </a:schemeClr>
                  </a:gs>
                  <a:gs pos="36000">
                    <a:schemeClr val="accent5">
                      <a:alpha val="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" name="Oval 12"/>
              <p:cNvSpPr/>
              <p:nvPr/>
            </p:nvSpPr>
            <p:spPr>
              <a:xfrm>
                <a:off x="8609012" y="58674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66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4" name="Oval 13"/>
              <p:cNvSpPr/>
              <p:nvPr/>
            </p:nvSpPr>
            <p:spPr>
              <a:xfrm>
                <a:off x="8609012" y="1676400"/>
                <a:ext cx="2819400" cy="2819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7000"/>
                    </a:schemeClr>
                  </a:gs>
                  <a:gs pos="69000">
                    <a:schemeClr val="accent5">
                      <a:alpha val="0"/>
                    </a:schemeClr>
                  </a:gs>
                  <a:gs pos="36000">
                    <a:schemeClr val="accent5">
                      <a:alpha val="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Oval 14"/>
              <p:cNvSpPr/>
              <p:nvPr/>
            </p:nvSpPr>
            <p:spPr>
              <a:xfrm>
                <a:off x="7999412" y="8464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73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" name="Rectangle 15"/>
              <p:cNvSpPr/>
              <p:nvPr/>
            </p:nvSpPr>
            <p:spPr bwMode="gray">
              <a:xfrm>
                <a:off x="7289800" y="402165"/>
                <a:ext cx="4478865" cy="6053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7" name="Freeform 5"/>
              <p:cNvSpPr/>
              <p:nvPr/>
            </p:nvSpPr>
            <p:spPr bwMode="gray">
              <a:xfrm rot="16200000">
                <a:off x="3787244" y="2801721"/>
                <a:ext cx="6053670" cy="1254558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8000">
                    <a:moveTo>
                      <a:pt x="0" y="0"/>
                    </a:moveTo>
                    <a:lnTo>
                      <a:pt x="0" y="7970"/>
                    </a:lnTo>
                    <a:lnTo>
                      <a:pt x="10000" y="8000"/>
                    </a:lnTo>
                    <a:lnTo>
                      <a:pt x="10000" y="7"/>
                    </a:lnTo>
                    <a:lnTo>
                      <a:pt x="10000" y="7"/>
                    </a:lnTo>
                    <a:lnTo>
                      <a:pt x="9773" y="156"/>
                    </a:lnTo>
                    <a:lnTo>
                      <a:pt x="9547" y="298"/>
                    </a:lnTo>
                    <a:lnTo>
                      <a:pt x="9320" y="437"/>
                    </a:lnTo>
                    <a:lnTo>
                      <a:pt x="9092" y="556"/>
                    </a:lnTo>
                    <a:lnTo>
                      <a:pt x="8865" y="676"/>
                    </a:lnTo>
                    <a:lnTo>
                      <a:pt x="8637" y="788"/>
                    </a:lnTo>
                    <a:lnTo>
                      <a:pt x="8412" y="884"/>
                    </a:lnTo>
                    <a:lnTo>
                      <a:pt x="8184" y="975"/>
                    </a:lnTo>
                    <a:lnTo>
                      <a:pt x="7957" y="1058"/>
                    </a:lnTo>
                    <a:lnTo>
                      <a:pt x="7734" y="1130"/>
                    </a:lnTo>
                    <a:lnTo>
                      <a:pt x="7508" y="1202"/>
                    </a:lnTo>
                    <a:lnTo>
                      <a:pt x="7285" y="1262"/>
                    </a:lnTo>
                    <a:lnTo>
                      <a:pt x="7062" y="1309"/>
                    </a:lnTo>
                    <a:lnTo>
                      <a:pt x="6840" y="1358"/>
                    </a:lnTo>
                    <a:lnTo>
                      <a:pt x="6620" y="1399"/>
                    </a:lnTo>
                    <a:lnTo>
                      <a:pt x="6402" y="1428"/>
                    </a:lnTo>
                    <a:lnTo>
                      <a:pt x="6184" y="1453"/>
                    </a:lnTo>
                    <a:lnTo>
                      <a:pt x="5968" y="1477"/>
                    </a:lnTo>
                    <a:lnTo>
                      <a:pt x="5755" y="1488"/>
                    </a:lnTo>
                    <a:lnTo>
                      <a:pt x="5542" y="1500"/>
                    </a:lnTo>
                    <a:lnTo>
                      <a:pt x="5332" y="1506"/>
                    </a:lnTo>
                    <a:lnTo>
                      <a:pt x="5124" y="1500"/>
                    </a:lnTo>
                    <a:lnTo>
                      <a:pt x="4918" y="1500"/>
                    </a:lnTo>
                    <a:lnTo>
                      <a:pt x="4714" y="1488"/>
                    </a:lnTo>
                    <a:lnTo>
                      <a:pt x="4514" y="1470"/>
                    </a:lnTo>
                    <a:lnTo>
                      <a:pt x="4316" y="1453"/>
                    </a:lnTo>
                    <a:lnTo>
                      <a:pt x="4122" y="1434"/>
                    </a:lnTo>
                    <a:lnTo>
                      <a:pt x="3929" y="1405"/>
                    </a:lnTo>
                    <a:lnTo>
                      <a:pt x="3739" y="1374"/>
                    </a:lnTo>
                    <a:lnTo>
                      <a:pt x="3553" y="1346"/>
                    </a:lnTo>
                    <a:lnTo>
                      <a:pt x="3190" y="1267"/>
                    </a:lnTo>
                    <a:lnTo>
                      <a:pt x="2842" y="1183"/>
                    </a:lnTo>
                    <a:lnTo>
                      <a:pt x="2508" y="1095"/>
                    </a:lnTo>
                    <a:lnTo>
                      <a:pt x="2192" y="998"/>
                    </a:lnTo>
                    <a:lnTo>
                      <a:pt x="1890" y="897"/>
                    </a:lnTo>
                    <a:lnTo>
                      <a:pt x="1610" y="788"/>
                    </a:lnTo>
                    <a:lnTo>
                      <a:pt x="1347" y="681"/>
                    </a:lnTo>
                    <a:lnTo>
                      <a:pt x="1105" y="574"/>
                    </a:lnTo>
                    <a:lnTo>
                      <a:pt x="883" y="473"/>
                    </a:lnTo>
                    <a:lnTo>
                      <a:pt x="686" y="377"/>
                    </a:lnTo>
                    <a:lnTo>
                      <a:pt x="508" y="286"/>
                    </a:lnTo>
                    <a:lnTo>
                      <a:pt x="358" y="210"/>
                    </a:lnTo>
                    <a:lnTo>
                      <a:pt x="232" y="138"/>
                    </a:lnTo>
                    <a:lnTo>
                      <a:pt x="59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8" name="Freeform 5"/>
              <p:cNvSpPr/>
              <p:nvPr/>
            </p:nvSpPr>
            <p:spPr bwMode="gray">
              <a:xfrm rot="15922489">
                <a:off x="4698352" y="1826078"/>
                <a:ext cx="3299407" cy="440924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5291">
                    <a:moveTo>
                      <a:pt x="85" y="2532"/>
                    </a:moveTo>
                    <a:cubicBezTo>
                      <a:pt x="1736" y="3911"/>
                      <a:pt x="7524" y="5298"/>
                      <a:pt x="9958" y="5291"/>
                    </a:cubicBezTo>
                    <a:cubicBezTo>
                      <a:pt x="9989" y="1958"/>
                      <a:pt x="9969" y="3333"/>
                      <a:pt x="10000" y="0"/>
                    </a:cubicBezTo>
                    <a:lnTo>
                      <a:pt x="10000" y="0"/>
                    </a:lnTo>
                    <a:lnTo>
                      <a:pt x="9667" y="204"/>
                    </a:lnTo>
                    <a:lnTo>
                      <a:pt x="9334" y="400"/>
                    </a:lnTo>
                    <a:lnTo>
                      <a:pt x="9001" y="590"/>
                    </a:lnTo>
                    <a:lnTo>
                      <a:pt x="8667" y="753"/>
                    </a:lnTo>
                    <a:lnTo>
                      <a:pt x="8333" y="917"/>
                    </a:lnTo>
                    <a:lnTo>
                      <a:pt x="7999" y="1071"/>
                    </a:lnTo>
                    <a:lnTo>
                      <a:pt x="7669" y="1202"/>
                    </a:lnTo>
                    <a:lnTo>
                      <a:pt x="7333" y="1325"/>
                    </a:lnTo>
                    <a:lnTo>
                      <a:pt x="7000" y="1440"/>
                    </a:lnTo>
                    <a:lnTo>
                      <a:pt x="6673" y="1538"/>
                    </a:lnTo>
                    <a:lnTo>
                      <a:pt x="6340" y="1636"/>
                    </a:lnTo>
                    <a:lnTo>
                      <a:pt x="6013" y="1719"/>
                    </a:lnTo>
                    <a:lnTo>
                      <a:pt x="5686" y="1784"/>
                    </a:lnTo>
                    <a:lnTo>
                      <a:pt x="5359" y="1850"/>
                    </a:lnTo>
                    <a:lnTo>
                      <a:pt x="5036" y="1906"/>
                    </a:lnTo>
                    <a:lnTo>
                      <a:pt x="4717" y="1948"/>
                    </a:lnTo>
                    <a:lnTo>
                      <a:pt x="4396" y="1980"/>
                    </a:lnTo>
                    <a:lnTo>
                      <a:pt x="4079" y="2013"/>
                    </a:lnTo>
                    <a:lnTo>
                      <a:pt x="3766" y="2029"/>
                    </a:lnTo>
                    <a:lnTo>
                      <a:pt x="3454" y="2046"/>
                    </a:lnTo>
                    <a:lnTo>
                      <a:pt x="3145" y="2053"/>
                    </a:lnTo>
                    <a:lnTo>
                      <a:pt x="2839" y="2046"/>
                    </a:lnTo>
                    <a:lnTo>
                      <a:pt x="2537" y="2046"/>
                    </a:lnTo>
                    <a:lnTo>
                      <a:pt x="2238" y="2029"/>
                    </a:lnTo>
                    <a:lnTo>
                      <a:pt x="1943" y="2004"/>
                    </a:lnTo>
                    <a:lnTo>
                      <a:pt x="1653" y="1980"/>
                    </a:lnTo>
                    <a:lnTo>
                      <a:pt x="1368" y="1955"/>
                    </a:lnTo>
                    <a:lnTo>
                      <a:pt x="1085" y="1915"/>
                    </a:lnTo>
                    <a:lnTo>
                      <a:pt x="806" y="1873"/>
                    </a:lnTo>
                    <a:lnTo>
                      <a:pt x="533" y="1833"/>
                    </a:lnTo>
                    <a:lnTo>
                      <a:pt x="0" y="1726"/>
                    </a:lnTo>
                    <a:cubicBezTo>
                      <a:pt x="28" y="1995"/>
                      <a:pt x="57" y="2263"/>
                      <a:pt x="85" y="2532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</p:sp>
          <p:sp>
            <p:nvSpPr>
              <p:cNvPr id="19" name="Freeform 5"/>
              <p:cNvSpPr>
                <a:spLocks noEditPoints="1"/>
              </p:cNvSpPr>
              <p:nvPr/>
            </p:nvSpPr>
            <p:spPr bwMode="gray">
              <a:xfrm>
                <a:off x="0" y="1587"/>
                <a:ext cx="12192000" cy="6856413"/>
              </a:xfrm>
              <a:custGeom>
                <a:avLst/>
                <a:gdLst/>
                <a:ahLst/>
                <a:cxnLst/>
                <a:rect l="0" t="0" r="r" b="b"/>
                <a:pathLst>
                  <a:path w="15356" h="8638">
                    <a:moveTo>
                      <a:pt x="0" y="0"/>
                    </a:moveTo>
                    <a:lnTo>
                      <a:pt x="0" y="8638"/>
                    </a:lnTo>
                    <a:lnTo>
                      <a:pt x="15356" y="8638"/>
                    </a:lnTo>
                    <a:lnTo>
                      <a:pt x="15356" y="0"/>
                    </a:lnTo>
                    <a:lnTo>
                      <a:pt x="0" y="0"/>
                    </a:lnTo>
                    <a:close/>
                    <a:moveTo>
                      <a:pt x="14748" y="8038"/>
                    </a:moveTo>
                    <a:lnTo>
                      <a:pt x="600" y="8038"/>
                    </a:lnTo>
                    <a:lnTo>
                      <a:pt x="600" y="592"/>
                    </a:lnTo>
                    <a:lnTo>
                      <a:pt x="14748" y="592"/>
                    </a:lnTo>
                    <a:lnTo>
                      <a:pt x="14748" y="80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4605381" cy="2852737"/>
          </a:xfr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6900" y="1709738"/>
            <a:ext cx="3641725" cy="2852737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4428" y="6017729"/>
            <a:ext cx="1000125" cy="6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9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5181600" cy="3814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2199"/>
            <a:ext cx="5181600" cy="38147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990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90574"/>
            <a:ext cx="10515600" cy="862014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352674"/>
            <a:ext cx="5157787" cy="66674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CB017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028949"/>
            <a:ext cx="5157787" cy="31607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352674"/>
            <a:ext cx="5183188" cy="666748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CB017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28949"/>
            <a:ext cx="5183188" cy="3160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11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9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Flowchart: Process 9"/>
            <p:cNvSpPr/>
            <p:nvPr/>
          </p:nvSpPr>
          <p:spPr>
            <a:xfrm>
              <a:off x="0" y="0"/>
              <a:ext cx="12192000" cy="6858000"/>
            </a:xfrm>
            <a:prstGeom prst="flowChartProcess">
              <a:avLst/>
            </a:prstGeom>
            <a:gradFill flip="none" rotWithShape="1">
              <a:gsLst>
                <a:gs pos="54000">
                  <a:srgbClr val="4094D4"/>
                </a:gs>
                <a:gs pos="0">
                  <a:srgbClr val="4094D4">
                    <a:lumMod val="100000"/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0" y="1587"/>
              <a:ext cx="12192000" cy="6856413"/>
              <a:chOff x="0" y="1587"/>
              <a:chExt cx="12192000" cy="685641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0" y="2667000"/>
                <a:ext cx="4191000" cy="4191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1000"/>
                    </a:schemeClr>
                  </a:gs>
                  <a:gs pos="75000">
                    <a:schemeClr val="accent5">
                      <a:alpha val="0"/>
                    </a:schemeClr>
                  </a:gs>
                  <a:gs pos="36000">
                    <a:schemeClr val="accent5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" name="Oval 12"/>
              <p:cNvSpPr/>
              <p:nvPr/>
            </p:nvSpPr>
            <p:spPr>
              <a:xfrm>
                <a:off x="0" y="2895600"/>
                <a:ext cx="2362200" cy="2362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8000"/>
                    </a:schemeClr>
                  </a:gs>
                  <a:gs pos="72000">
                    <a:schemeClr val="accent5">
                      <a:alpha val="0"/>
                    </a:schemeClr>
                  </a:gs>
                  <a:gs pos="36000">
                    <a:schemeClr val="accent5">
                      <a:alpha val="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4" name="Oval 13"/>
              <p:cNvSpPr/>
              <p:nvPr/>
            </p:nvSpPr>
            <p:spPr>
              <a:xfrm>
                <a:off x="8609012" y="58674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66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Oval 14"/>
              <p:cNvSpPr/>
              <p:nvPr/>
            </p:nvSpPr>
            <p:spPr>
              <a:xfrm>
                <a:off x="8609012" y="1676400"/>
                <a:ext cx="2819400" cy="2819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7000"/>
                    </a:schemeClr>
                  </a:gs>
                  <a:gs pos="69000">
                    <a:schemeClr val="accent5">
                      <a:alpha val="0"/>
                    </a:schemeClr>
                  </a:gs>
                  <a:gs pos="36000">
                    <a:schemeClr val="accent5">
                      <a:alpha val="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" name="Oval 15"/>
              <p:cNvSpPr/>
              <p:nvPr/>
            </p:nvSpPr>
            <p:spPr>
              <a:xfrm>
                <a:off x="7999412" y="8464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73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7" name="Rectangle 16"/>
              <p:cNvSpPr/>
              <p:nvPr/>
            </p:nvSpPr>
            <p:spPr bwMode="gray">
              <a:xfrm>
                <a:off x="7289800" y="402165"/>
                <a:ext cx="4478865" cy="6053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" name="Freeform 5"/>
              <p:cNvSpPr/>
              <p:nvPr/>
            </p:nvSpPr>
            <p:spPr bwMode="gray">
              <a:xfrm rot="16200000">
                <a:off x="3787244" y="2801721"/>
                <a:ext cx="6053670" cy="1254558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8000">
                    <a:moveTo>
                      <a:pt x="0" y="0"/>
                    </a:moveTo>
                    <a:lnTo>
                      <a:pt x="0" y="7970"/>
                    </a:lnTo>
                    <a:lnTo>
                      <a:pt x="10000" y="8000"/>
                    </a:lnTo>
                    <a:lnTo>
                      <a:pt x="10000" y="7"/>
                    </a:lnTo>
                    <a:lnTo>
                      <a:pt x="10000" y="7"/>
                    </a:lnTo>
                    <a:lnTo>
                      <a:pt x="9773" y="156"/>
                    </a:lnTo>
                    <a:lnTo>
                      <a:pt x="9547" y="298"/>
                    </a:lnTo>
                    <a:lnTo>
                      <a:pt x="9320" y="437"/>
                    </a:lnTo>
                    <a:lnTo>
                      <a:pt x="9092" y="556"/>
                    </a:lnTo>
                    <a:lnTo>
                      <a:pt x="8865" y="676"/>
                    </a:lnTo>
                    <a:lnTo>
                      <a:pt x="8637" y="788"/>
                    </a:lnTo>
                    <a:lnTo>
                      <a:pt x="8412" y="884"/>
                    </a:lnTo>
                    <a:lnTo>
                      <a:pt x="8184" y="975"/>
                    </a:lnTo>
                    <a:lnTo>
                      <a:pt x="7957" y="1058"/>
                    </a:lnTo>
                    <a:lnTo>
                      <a:pt x="7734" y="1130"/>
                    </a:lnTo>
                    <a:lnTo>
                      <a:pt x="7508" y="1202"/>
                    </a:lnTo>
                    <a:lnTo>
                      <a:pt x="7285" y="1262"/>
                    </a:lnTo>
                    <a:lnTo>
                      <a:pt x="7062" y="1309"/>
                    </a:lnTo>
                    <a:lnTo>
                      <a:pt x="6840" y="1358"/>
                    </a:lnTo>
                    <a:lnTo>
                      <a:pt x="6620" y="1399"/>
                    </a:lnTo>
                    <a:lnTo>
                      <a:pt x="6402" y="1428"/>
                    </a:lnTo>
                    <a:lnTo>
                      <a:pt x="6184" y="1453"/>
                    </a:lnTo>
                    <a:lnTo>
                      <a:pt x="5968" y="1477"/>
                    </a:lnTo>
                    <a:lnTo>
                      <a:pt x="5755" y="1488"/>
                    </a:lnTo>
                    <a:lnTo>
                      <a:pt x="5542" y="1500"/>
                    </a:lnTo>
                    <a:lnTo>
                      <a:pt x="5332" y="1506"/>
                    </a:lnTo>
                    <a:lnTo>
                      <a:pt x="5124" y="1500"/>
                    </a:lnTo>
                    <a:lnTo>
                      <a:pt x="4918" y="1500"/>
                    </a:lnTo>
                    <a:lnTo>
                      <a:pt x="4714" y="1488"/>
                    </a:lnTo>
                    <a:lnTo>
                      <a:pt x="4514" y="1470"/>
                    </a:lnTo>
                    <a:lnTo>
                      <a:pt x="4316" y="1453"/>
                    </a:lnTo>
                    <a:lnTo>
                      <a:pt x="4122" y="1434"/>
                    </a:lnTo>
                    <a:lnTo>
                      <a:pt x="3929" y="1405"/>
                    </a:lnTo>
                    <a:lnTo>
                      <a:pt x="3739" y="1374"/>
                    </a:lnTo>
                    <a:lnTo>
                      <a:pt x="3553" y="1346"/>
                    </a:lnTo>
                    <a:lnTo>
                      <a:pt x="3190" y="1267"/>
                    </a:lnTo>
                    <a:lnTo>
                      <a:pt x="2842" y="1183"/>
                    </a:lnTo>
                    <a:lnTo>
                      <a:pt x="2508" y="1095"/>
                    </a:lnTo>
                    <a:lnTo>
                      <a:pt x="2192" y="998"/>
                    </a:lnTo>
                    <a:lnTo>
                      <a:pt x="1890" y="897"/>
                    </a:lnTo>
                    <a:lnTo>
                      <a:pt x="1610" y="788"/>
                    </a:lnTo>
                    <a:lnTo>
                      <a:pt x="1347" y="681"/>
                    </a:lnTo>
                    <a:lnTo>
                      <a:pt x="1105" y="574"/>
                    </a:lnTo>
                    <a:lnTo>
                      <a:pt x="883" y="473"/>
                    </a:lnTo>
                    <a:lnTo>
                      <a:pt x="686" y="377"/>
                    </a:lnTo>
                    <a:lnTo>
                      <a:pt x="508" y="286"/>
                    </a:lnTo>
                    <a:lnTo>
                      <a:pt x="358" y="210"/>
                    </a:lnTo>
                    <a:lnTo>
                      <a:pt x="232" y="138"/>
                    </a:lnTo>
                    <a:lnTo>
                      <a:pt x="59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9" name="Freeform 5"/>
              <p:cNvSpPr/>
              <p:nvPr/>
            </p:nvSpPr>
            <p:spPr bwMode="gray">
              <a:xfrm rot="15922489">
                <a:off x="4698352" y="1826078"/>
                <a:ext cx="3299407" cy="440924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5291">
                    <a:moveTo>
                      <a:pt x="85" y="2532"/>
                    </a:moveTo>
                    <a:cubicBezTo>
                      <a:pt x="1736" y="3911"/>
                      <a:pt x="7524" y="5298"/>
                      <a:pt x="9958" y="5291"/>
                    </a:cubicBezTo>
                    <a:cubicBezTo>
                      <a:pt x="9989" y="1958"/>
                      <a:pt x="9969" y="3333"/>
                      <a:pt x="10000" y="0"/>
                    </a:cubicBezTo>
                    <a:lnTo>
                      <a:pt x="10000" y="0"/>
                    </a:lnTo>
                    <a:lnTo>
                      <a:pt x="9667" y="204"/>
                    </a:lnTo>
                    <a:lnTo>
                      <a:pt x="9334" y="400"/>
                    </a:lnTo>
                    <a:lnTo>
                      <a:pt x="9001" y="590"/>
                    </a:lnTo>
                    <a:lnTo>
                      <a:pt x="8667" y="753"/>
                    </a:lnTo>
                    <a:lnTo>
                      <a:pt x="8333" y="917"/>
                    </a:lnTo>
                    <a:lnTo>
                      <a:pt x="7999" y="1071"/>
                    </a:lnTo>
                    <a:lnTo>
                      <a:pt x="7669" y="1202"/>
                    </a:lnTo>
                    <a:lnTo>
                      <a:pt x="7333" y="1325"/>
                    </a:lnTo>
                    <a:lnTo>
                      <a:pt x="7000" y="1440"/>
                    </a:lnTo>
                    <a:lnTo>
                      <a:pt x="6673" y="1538"/>
                    </a:lnTo>
                    <a:lnTo>
                      <a:pt x="6340" y="1636"/>
                    </a:lnTo>
                    <a:lnTo>
                      <a:pt x="6013" y="1719"/>
                    </a:lnTo>
                    <a:lnTo>
                      <a:pt x="5686" y="1784"/>
                    </a:lnTo>
                    <a:lnTo>
                      <a:pt x="5359" y="1850"/>
                    </a:lnTo>
                    <a:lnTo>
                      <a:pt x="5036" y="1906"/>
                    </a:lnTo>
                    <a:lnTo>
                      <a:pt x="4717" y="1948"/>
                    </a:lnTo>
                    <a:lnTo>
                      <a:pt x="4396" y="1980"/>
                    </a:lnTo>
                    <a:lnTo>
                      <a:pt x="4079" y="2013"/>
                    </a:lnTo>
                    <a:lnTo>
                      <a:pt x="3766" y="2029"/>
                    </a:lnTo>
                    <a:lnTo>
                      <a:pt x="3454" y="2046"/>
                    </a:lnTo>
                    <a:lnTo>
                      <a:pt x="3145" y="2053"/>
                    </a:lnTo>
                    <a:lnTo>
                      <a:pt x="2839" y="2046"/>
                    </a:lnTo>
                    <a:lnTo>
                      <a:pt x="2537" y="2046"/>
                    </a:lnTo>
                    <a:lnTo>
                      <a:pt x="2238" y="2029"/>
                    </a:lnTo>
                    <a:lnTo>
                      <a:pt x="1943" y="2004"/>
                    </a:lnTo>
                    <a:lnTo>
                      <a:pt x="1653" y="1980"/>
                    </a:lnTo>
                    <a:lnTo>
                      <a:pt x="1368" y="1955"/>
                    </a:lnTo>
                    <a:lnTo>
                      <a:pt x="1085" y="1915"/>
                    </a:lnTo>
                    <a:lnTo>
                      <a:pt x="806" y="1873"/>
                    </a:lnTo>
                    <a:lnTo>
                      <a:pt x="533" y="1833"/>
                    </a:lnTo>
                    <a:lnTo>
                      <a:pt x="0" y="1726"/>
                    </a:lnTo>
                    <a:cubicBezTo>
                      <a:pt x="28" y="1995"/>
                      <a:pt x="57" y="2263"/>
                      <a:pt x="85" y="2532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</p:sp>
          <p:sp>
            <p:nvSpPr>
              <p:cNvPr id="20" name="Freeform 5"/>
              <p:cNvSpPr>
                <a:spLocks noEditPoints="1"/>
              </p:cNvSpPr>
              <p:nvPr/>
            </p:nvSpPr>
            <p:spPr bwMode="gray">
              <a:xfrm>
                <a:off x="0" y="1587"/>
                <a:ext cx="12192000" cy="6856413"/>
              </a:xfrm>
              <a:custGeom>
                <a:avLst/>
                <a:gdLst/>
                <a:ahLst/>
                <a:cxnLst/>
                <a:rect l="0" t="0" r="r" b="b"/>
                <a:pathLst>
                  <a:path w="15356" h="8638">
                    <a:moveTo>
                      <a:pt x="0" y="0"/>
                    </a:moveTo>
                    <a:lnTo>
                      <a:pt x="0" y="8638"/>
                    </a:lnTo>
                    <a:lnTo>
                      <a:pt x="15356" y="8638"/>
                    </a:lnTo>
                    <a:lnTo>
                      <a:pt x="15356" y="0"/>
                    </a:lnTo>
                    <a:lnTo>
                      <a:pt x="0" y="0"/>
                    </a:lnTo>
                    <a:close/>
                    <a:moveTo>
                      <a:pt x="14748" y="8038"/>
                    </a:moveTo>
                    <a:lnTo>
                      <a:pt x="600" y="8038"/>
                    </a:lnTo>
                    <a:lnTo>
                      <a:pt x="600" y="592"/>
                    </a:lnTo>
                    <a:lnTo>
                      <a:pt x="14748" y="592"/>
                    </a:lnTo>
                    <a:lnTo>
                      <a:pt x="14748" y="80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616" y="952500"/>
            <a:ext cx="3932237" cy="16002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1825" y="952501"/>
            <a:ext cx="4373562" cy="4908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67000"/>
            <a:ext cx="3932237" cy="32019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4428" y="6017729"/>
            <a:ext cx="1000125" cy="6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Flowchart: Process 10"/>
            <p:cNvSpPr/>
            <p:nvPr/>
          </p:nvSpPr>
          <p:spPr>
            <a:xfrm>
              <a:off x="0" y="0"/>
              <a:ext cx="12192000" cy="6858000"/>
            </a:xfrm>
            <a:prstGeom prst="flowChartProcess">
              <a:avLst/>
            </a:prstGeom>
            <a:gradFill flip="none" rotWithShape="1">
              <a:gsLst>
                <a:gs pos="54000">
                  <a:srgbClr val="4094D4"/>
                </a:gs>
                <a:gs pos="0">
                  <a:srgbClr val="4094D4">
                    <a:lumMod val="100000"/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0" y="1587"/>
              <a:ext cx="12192000" cy="6856413"/>
              <a:chOff x="0" y="1587"/>
              <a:chExt cx="12192000" cy="6856413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0" y="2667000"/>
                <a:ext cx="4191000" cy="4191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1000"/>
                    </a:schemeClr>
                  </a:gs>
                  <a:gs pos="75000">
                    <a:schemeClr val="accent5">
                      <a:alpha val="0"/>
                    </a:schemeClr>
                  </a:gs>
                  <a:gs pos="36000">
                    <a:schemeClr val="accent5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4" name="Oval 13"/>
              <p:cNvSpPr/>
              <p:nvPr/>
            </p:nvSpPr>
            <p:spPr>
              <a:xfrm>
                <a:off x="0" y="2895600"/>
                <a:ext cx="2362200" cy="2362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8000"/>
                    </a:schemeClr>
                  </a:gs>
                  <a:gs pos="72000">
                    <a:schemeClr val="accent5">
                      <a:alpha val="0"/>
                    </a:schemeClr>
                  </a:gs>
                  <a:gs pos="36000">
                    <a:schemeClr val="accent5">
                      <a:alpha val="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Oval 14"/>
              <p:cNvSpPr/>
              <p:nvPr/>
            </p:nvSpPr>
            <p:spPr>
              <a:xfrm>
                <a:off x="8609012" y="58674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66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" name="Oval 15"/>
              <p:cNvSpPr/>
              <p:nvPr/>
            </p:nvSpPr>
            <p:spPr>
              <a:xfrm>
                <a:off x="8609012" y="1676400"/>
                <a:ext cx="2819400" cy="2819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7000"/>
                    </a:schemeClr>
                  </a:gs>
                  <a:gs pos="69000">
                    <a:schemeClr val="accent5">
                      <a:alpha val="0"/>
                    </a:schemeClr>
                  </a:gs>
                  <a:gs pos="36000">
                    <a:schemeClr val="accent5">
                      <a:alpha val="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7" name="Oval 16"/>
              <p:cNvSpPr/>
              <p:nvPr/>
            </p:nvSpPr>
            <p:spPr>
              <a:xfrm>
                <a:off x="7999412" y="8464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alpha val="14000"/>
                    </a:schemeClr>
                  </a:gs>
                  <a:gs pos="73000">
                    <a:schemeClr val="accent5">
                      <a:alpha val="0"/>
                    </a:schemeClr>
                  </a:gs>
                  <a:gs pos="36000">
                    <a:schemeClr val="accent5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" name="Rectangle 17"/>
              <p:cNvSpPr/>
              <p:nvPr/>
            </p:nvSpPr>
            <p:spPr bwMode="gray">
              <a:xfrm>
                <a:off x="7289800" y="402165"/>
                <a:ext cx="4478865" cy="6053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Freeform 5"/>
              <p:cNvSpPr/>
              <p:nvPr/>
            </p:nvSpPr>
            <p:spPr bwMode="gray">
              <a:xfrm rot="16200000">
                <a:off x="3787244" y="2801721"/>
                <a:ext cx="6053670" cy="1254558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8000">
                    <a:moveTo>
                      <a:pt x="0" y="0"/>
                    </a:moveTo>
                    <a:lnTo>
                      <a:pt x="0" y="7970"/>
                    </a:lnTo>
                    <a:lnTo>
                      <a:pt x="10000" y="8000"/>
                    </a:lnTo>
                    <a:lnTo>
                      <a:pt x="10000" y="7"/>
                    </a:lnTo>
                    <a:lnTo>
                      <a:pt x="10000" y="7"/>
                    </a:lnTo>
                    <a:lnTo>
                      <a:pt x="9773" y="156"/>
                    </a:lnTo>
                    <a:lnTo>
                      <a:pt x="9547" y="298"/>
                    </a:lnTo>
                    <a:lnTo>
                      <a:pt x="9320" y="437"/>
                    </a:lnTo>
                    <a:lnTo>
                      <a:pt x="9092" y="556"/>
                    </a:lnTo>
                    <a:lnTo>
                      <a:pt x="8865" y="676"/>
                    </a:lnTo>
                    <a:lnTo>
                      <a:pt x="8637" y="788"/>
                    </a:lnTo>
                    <a:lnTo>
                      <a:pt x="8412" y="884"/>
                    </a:lnTo>
                    <a:lnTo>
                      <a:pt x="8184" y="975"/>
                    </a:lnTo>
                    <a:lnTo>
                      <a:pt x="7957" y="1058"/>
                    </a:lnTo>
                    <a:lnTo>
                      <a:pt x="7734" y="1130"/>
                    </a:lnTo>
                    <a:lnTo>
                      <a:pt x="7508" y="1202"/>
                    </a:lnTo>
                    <a:lnTo>
                      <a:pt x="7285" y="1262"/>
                    </a:lnTo>
                    <a:lnTo>
                      <a:pt x="7062" y="1309"/>
                    </a:lnTo>
                    <a:lnTo>
                      <a:pt x="6840" y="1358"/>
                    </a:lnTo>
                    <a:lnTo>
                      <a:pt x="6620" y="1399"/>
                    </a:lnTo>
                    <a:lnTo>
                      <a:pt x="6402" y="1428"/>
                    </a:lnTo>
                    <a:lnTo>
                      <a:pt x="6184" y="1453"/>
                    </a:lnTo>
                    <a:lnTo>
                      <a:pt x="5968" y="1477"/>
                    </a:lnTo>
                    <a:lnTo>
                      <a:pt x="5755" y="1488"/>
                    </a:lnTo>
                    <a:lnTo>
                      <a:pt x="5542" y="1500"/>
                    </a:lnTo>
                    <a:lnTo>
                      <a:pt x="5332" y="1506"/>
                    </a:lnTo>
                    <a:lnTo>
                      <a:pt x="5124" y="1500"/>
                    </a:lnTo>
                    <a:lnTo>
                      <a:pt x="4918" y="1500"/>
                    </a:lnTo>
                    <a:lnTo>
                      <a:pt x="4714" y="1488"/>
                    </a:lnTo>
                    <a:lnTo>
                      <a:pt x="4514" y="1470"/>
                    </a:lnTo>
                    <a:lnTo>
                      <a:pt x="4316" y="1453"/>
                    </a:lnTo>
                    <a:lnTo>
                      <a:pt x="4122" y="1434"/>
                    </a:lnTo>
                    <a:lnTo>
                      <a:pt x="3929" y="1405"/>
                    </a:lnTo>
                    <a:lnTo>
                      <a:pt x="3739" y="1374"/>
                    </a:lnTo>
                    <a:lnTo>
                      <a:pt x="3553" y="1346"/>
                    </a:lnTo>
                    <a:lnTo>
                      <a:pt x="3190" y="1267"/>
                    </a:lnTo>
                    <a:lnTo>
                      <a:pt x="2842" y="1183"/>
                    </a:lnTo>
                    <a:lnTo>
                      <a:pt x="2508" y="1095"/>
                    </a:lnTo>
                    <a:lnTo>
                      <a:pt x="2192" y="998"/>
                    </a:lnTo>
                    <a:lnTo>
                      <a:pt x="1890" y="897"/>
                    </a:lnTo>
                    <a:lnTo>
                      <a:pt x="1610" y="788"/>
                    </a:lnTo>
                    <a:lnTo>
                      <a:pt x="1347" y="681"/>
                    </a:lnTo>
                    <a:lnTo>
                      <a:pt x="1105" y="574"/>
                    </a:lnTo>
                    <a:lnTo>
                      <a:pt x="883" y="473"/>
                    </a:lnTo>
                    <a:lnTo>
                      <a:pt x="686" y="377"/>
                    </a:lnTo>
                    <a:lnTo>
                      <a:pt x="508" y="286"/>
                    </a:lnTo>
                    <a:lnTo>
                      <a:pt x="358" y="210"/>
                    </a:lnTo>
                    <a:lnTo>
                      <a:pt x="232" y="138"/>
                    </a:lnTo>
                    <a:lnTo>
                      <a:pt x="59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20" name="Freeform 5"/>
              <p:cNvSpPr/>
              <p:nvPr/>
            </p:nvSpPr>
            <p:spPr bwMode="gray">
              <a:xfrm rot="15922489">
                <a:off x="4698352" y="1826078"/>
                <a:ext cx="3299407" cy="440924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5291">
                    <a:moveTo>
                      <a:pt x="85" y="2532"/>
                    </a:moveTo>
                    <a:cubicBezTo>
                      <a:pt x="1736" y="3911"/>
                      <a:pt x="7524" y="5298"/>
                      <a:pt x="9958" y="5291"/>
                    </a:cubicBezTo>
                    <a:cubicBezTo>
                      <a:pt x="9989" y="1958"/>
                      <a:pt x="9969" y="3333"/>
                      <a:pt x="10000" y="0"/>
                    </a:cubicBezTo>
                    <a:lnTo>
                      <a:pt x="10000" y="0"/>
                    </a:lnTo>
                    <a:lnTo>
                      <a:pt x="9667" y="204"/>
                    </a:lnTo>
                    <a:lnTo>
                      <a:pt x="9334" y="400"/>
                    </a:lnTo>
                    <a:lnTo>
                      <a:pt x="9001" y="590"/>
                    </a:lnTo>
                    <a:lnTo>
                      <a:pt x="8667" y="753"/>
                    </a:lnTo>
                    <a:lnTo>
                      <a:pt x="8333" y="917"/>
                    </a:lnTo>
                    <a:lnTo>
                      <a:pt x="7999" y="1071"/>
                    </a:lnTo>
                    <a:lnTo>
                      <a:pt x="7669" y="1202"/>
                    </a:lnTo>
                    <a:lnTo>
                      <a:pt x="7333" y="1325"/>
                    </a:lnTo>
                    <a:lnTo>
                      <a:pt x="7000" y="1440"/>
                    </a:lnTo>
                    <a:lnTo>
                      <a:pt x="6673" y="1538"/>
                    </a:lnTo>
                    <a:lnTo>
                      <a:pt x="6340" y="1636"/>
                    </a:lnTo>
                    <a:lnTo>
                      <a:pt x="6013" y="1719"/>
                    </a:lnTo>
                    <a:lnTo>
                      <a:pt x="5686" y="1784"/>
                    </a:lnTo>
                    <a:lnTo>
                      <a:pt x="5359" y="1850"/>
                    </a:lnTo>
                    <a:lnTo>
                      <a:pt x="5036" y="1906"/>
                    </a:lnTo>
                    <a:lnTo>
                      <a:pt x="4717" y="1948"/>
                    </a:lnTo>
                    <a:lnTo>
                      <a:pt x="4396" y="1980"/>
                    </a:lnTo>
                    <a:lnTo>
                      <a:pt x="4079" y="2013"/>
                    </a:lnTo>
                    <a:lnTo>
                      <a:pt x="3766" y="2029"/>
                    </a:lnTo>
                    <a:lnTo>
                      <a:pt x="3454" y="2046"/>
                    </a:lnTo>
                    <a:lnTo>
                      <a:pt x="3145" y="2053"/>
                    </a:lnTo>
                    <a:lnTo>
                      <a:pt x="2839" y="2046"/>
                    </a:lnTo>
                    <a:lnTo>
                      <a:pt x="2537" y="2046"/>
                    </a:lnTo>
                    <a:lnTo>
                      <a:pt x="2238" y="2029"/>
                    </a:lnTo>
                    <a:lnTo>
                      <a:pt x="1943" y="2004"/>
                    </a:lnTo>
                    <a:lnTo>
                      <a:pt x="1653" y="1980"/>
                    </a:lnTo>
                    <a:lnTo>
                      <a:pt x="1368" y="1955"/>
                    </a:lnTo>
                    <a:lnTo>
                      <a:pt x="1085" y="1915"/>
                    </a:lnTo>
                    <a:lnTo>
                      <a:pt x="806" y="1873"/>
                    </a:lnTo>
                    <a:lnTo>
                      <a:pt x="533" y="1833"/>
                    </a:lnTo>
                    <a:lnTo>
                      <a:pt x="0" y="1726"/>
                    </a:lnTo>
                    <a:cubicBezTo>
                      <a:pt x="28" y="1995"/>
                      <a:pt x="57" y="2263"/>
                      <a:pt x="85" y="2532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</p:sp>
          <p:sp>
            <p:nvSpPr>
              <p:cNvPr id="21" name="Freeform 5"/>
              <p:cNvSpPr>
                <a:spLocks noEditPoints="1"/>
              </p:cNvSpPr>
              <p:nvPr/>
            </p:nvSpPr>
            <p:spPr bwMode="gray">
              <a:xfrm>
                <a:off x="0" y="1587"/>
                <a:ext cx="12192000" cy="6856413"/>
              </a:xfrm>
              <a:custGeom>
                <a:avLst/>
                <a:gdLst/>
                <a:ahLst/>
                <a:cxnLst/>
                <a:rect l="0" t="0" r="r" b="b"/>
                <a:pathLst>
                  <a:path w="15356" h="8638">
                    <a:moveTo>
                      <a:pt x="0" y="0"/>
                    </a:moveTo>
                    <a:lnTo>
                      <a:pt x="0" y="8638"/>
                    </a:lnTo>
                    <a:lnTo>
                      <a:pt x="15356" y="8638"/>
                    </a:lnTo>
                    <a:lnTo>
                      <a:pt x="15356" y="0"/>
                    </a:lnTo>
                    <a:lnTo>
                      <a:pt x="0" y="0"/>
                    </a:lnTo>
                    <a:close/>
                    <a:moveTo>
                      <a:pt x="14748" y="8038"/>
                    </a:moveTo>
                    <a:lnTo>
                      <a:pt x="600" y="8038"/>
                    </a:lnTo>
                    <a:lnTo>
                      <a:pt x="600" y="592"/>
                    </a:lnTo>
                    <a:lnTo>
                      <a:pt x="14748" y="592"/>
                    </a:lnTo>
                    <a:lnTo>
                      <a:pt x="14748" y="80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00827" y="952501"/>
            <a:ext cx="4654560" cy="49085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827616" y="952500"/>
            <a:ext cx="3932237" cy="16002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67000"/>
            <a:ext cx="3932237" cy="32019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4428" y="6017729"/>
            <a:ext cx="1000125" cy="6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2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790574"/>
            <a:ext cx="7611836" cy="862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99036"/>
            <a:ext cx="10515600" cy="3877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0" y="6653941"/>
            <a:ext cx="12192000" cy="204059"/>
          </a:xfrm>
          <a:prstGeom prst="rect">
            <a:avLst/>
          </a:prstGeom>
          <a:solidFill>
            <a:srgbClr val="409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68" y="203505"/>
            <a:ext cx="2130768" cy="14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4" r:id="rId10"/>
    <p:sldLayoutId id="2147483715" r:id="rId11"/>
    <p:sldLayoutId id="2147483716" r:id="rId12"/>
    <p:sldLayoutId id="2147483712" r:id="rId13"/>
    <p:sldLayoutId id="2147483713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u="sng" kern="1200" baseline="0">
          <a:solidFill>
            <a:schemeClr val="tx1"/>
          </a:solidFill>
          <a:effectLst/>
          <a:uFill>
            <a:solidFill>
              <a:srgbClr val="4094D4"/>
            </a:solidFill>
          </a:u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583828"/>
            <a:ext cx="8256814" cy="238760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Northern Lights University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6"/>
          <p:cNvSpPr>
            <a:spLocks noGrp="1"/>
          </p:cNvSpPr>
          <p:nvPr>
            <p:ph type="subTitle" idx="1"/>
          </p:nvPr>
        </p:nvSpPr>
        <p:spPr>
          <a:xfrm>
            <a:off x="495300" y="4244741"/>
            <a:ext cx="9144000" cy="1814864"/>
          </a:xfrm>
        </p:spPr>
        <p:txBody>
          <a:bodyPr anchor="ctr">
            <a:normAutofit/>
          </a:bodyPr>
          <a:lstStyle/>
          <a:p>
            <a:r>
              <a:rPr lang="zh-CN" altLang="en-US" dirty="0" smtClean="0"/>
              <a:t>深入浅出机器学习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5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卷积神经网络是怎样工作的？</a:t>
            </a:r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95474"/>
            <a:ext cx="10515600" cy="43719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学</a:t>
            </a:r>
            <a:r>
              <a:rPr lang="zh-CN" altLang="en-US" dirty="0" smtClean="0"/>
              <a:t>习数字 “</a:t>
            </a:r>
            <a:r>
              <a:rPr lang="en-US" altLang="zh-CN" dirty="0" smtClean="0"/>
              <a:t>8</a:t>
            </a:r>
            <a:r>
              <a:rPr lang="zh-CN" altLang="en-US" dirty="0" smtClean="0"/>
              <a:t>”</a:t>
            </a:r>
            <a:endParaRPr lang="en-US" dirty="0"/>
          </a:p>
        </p:txBody>
      </p:sp>
      <p:pic>
        <p:nvPicPr>
          <p:cNvPr id="2050" name="Picture 2" descr="preview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1895474"/>
            <a:ext cx="3613150" cy="360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00251" y="3038474"/>
            <a:ext cx="7611836" cy="862014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dirty="0" smtClean="0"/>
              <a:t>一、单层神经网洛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656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一、单层学习</a:t>
            </a:r>
            <a:endParaRPr lang="en-US" dirty="0"/>
          </a:p>
        </p:txBody>
      </p:sp>
      <p:pic>
        <p:nvPicPr>
          <p:cNvPr id="3074" name="Picture 2" descr="previe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17772"/>
            <a:ext cx="10515600" cy="163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896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一、单层神经网络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362199"/>
            <a:ext cx="3848100" cy="1724025"/>
          </a:xfrm>
          <a:prstGeom prst="rect">
            <a:avLst/>
          </a:prstGeom>
        </p:spPr>
      </p:pic>
      <p:pic>
        <p:nvPicPr>
          <p:cNvPr id="4102" name="Picture 6" descr="preview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362199"/>
            <a:ext cx="5942442" cy="338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75" y="4086627"/>
            <a:ext cx="41529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一、单层神经网络</a:t>
            </a:r>
            <a:endParaRPr lang="en-US" dirty="0"/>
          </a:p>
        </p:txBody>
      </p:sp>
      <p:pic>
        <p:nvPicPr>
          <p:cNvPr id="5122" name="Picture 2" descr="previe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907631"/>
            <a:ext cx="95250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/>
          <p:cNvSpPr txBox="1">
            <a:spLocks/>
          </p:cNvSpPr>
          <p:nvPr/>
        </p:nvSpPr>
        <p:spPr>
          <a:xfrm>
            <a:off x="4471987" y="2312193"/>
            <a:ext cx="3248025" cy="93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6000" dirty="0" smtClean="0"/>
              <a:t>怎么办？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0344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71701" y="3171824"/>
            <a:ext cx="7611836" cy="8620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zh-CN" altLang="en-US" sz="6000" dirty="0"/>
              <a:t>二</a:t>
            </a:r>
            <a:r>
              <a:rPr lang="zh-CN" altLang="en-US" sz="6000" dirty="0" smtClean="0"/>
              <a:t>、深层神经网络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0890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二、深层神经网络</a:t>
            </a:r>
            <a:endParaRPr lang="en-US" dirty="0"/>
          </a:p>
        </p:txBody>
      </p:sp>
      <p:pic>
        <p:nvPicPr>
          <p:cNvPr id="6146" name="Picture 2" descr="preview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1652588"/>
            <a:ext cx="9228847" cy="459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534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二、深层神经网络</a:t>
            </a:r>
            <a:endParaRPr lang="en-US" dirty="0"/>
          </a:p>
        </p:txBody>
      </p:sp>
      <p:pic>
        <p:nvPicPr>
          <p:cNvPr id="7170" name="Picture 2" descr="previe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41" y="2552700"/>
            <a:ext cx="11439718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35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二、深层神经网络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更多的数据</a:t>
            </a:r>
            <a:endParaRPr lang="en-US" altLang="zh-CN" dirty="0" smtClean="0"/>
          </a:p>
          <a:p>
            <a:r>
              <a:rPr lang="zh-CN" altLang="en-US" dirty="0" smtClean="0"/>
              <a:t>更强的算力</a:t>
            </a:r>
            <a:endParaRPr lang="en-US" dirty="0"/>
          </a:p>
        </p:txBody>
      </p:sp>
      <p:sp>
        <p:nvSpPr>
          <p:cNvPr id="7" name="Content Placeholder 11"/>
          <p:cNvSpPr txBox="1">
            <a:spLocks/>
          </p:cNvSpPr>
          <p:nvPr/>
        </p:nvSpPr>
        <p:spPr>
          <a:xfrm>
            <a:off x="4644119" y="3333747"/>
            <a:ext cx="3248025" cy="93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6000" dirty="0" smtClean="0"/>
              <a:t>怎么办？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45840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2701" y="2695574"/>
            <a:ext cx="7611836" cy="1362076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三、卷积神经网络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6760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培训课堂注意事项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  <a:defRPr/>
            </a:pPr>
            <a:r>
              <a:rPr lang="zh-CN" altLang="en-US" dirty="0">
                <a:latin typeface="+mn-ea"/>
              </a:rPr>
              <a:t>请自觉遵守培训纪律，培训期间不得旷课，没有特殊事项，不得请假。</a:t>
            </a:r>
            <a:endParaRPr lang="en-US" altLang="zh-CN" dirty="0">
              <a:latin typeface="+mn-ea"/>
            </a:endParaRPr>
          </a:p>
          <a:p>
            <a:pPr marL="385763" indent="-385763">
              <a:buFont typeface="+mj-lt"/>
              <a:buAutoNum type="arabicPeriod"/>
              <a:defRPr/>
            </a:pPr>
            <a:r>
              <a:rPr lang="zh-CN" altLang="en-US" dirty="0">
                <a:latin typeface="+mn-ea"/>
              </a:rPr>
              <a:t>上课期间，请将手机调至静音状态，认真听讲，如有特殊原因需接听电话，在征得讲师同意后到教室外接听。</a:t>
            </a:r>
            <a:endParaRPr lang="en-US" altLang="zh-CN" dirty="0">
              <a:latin typeface="+mn-ea"/>
            </a:endParaRPr>
          </a:p>
          <a:p>
            <a:pPr marL="385763" indent="-385763">
              <a:buFont typeface="+mj-lt"/>
              <a:buAutoNum type="arabicPeriod"/>
              <a:defRPr/>
            </a:pPr>
            <a:r>
              <a:rPr lang="zh-CN" altLang="en-US" dirty="0">
                <a:latin typeface="+mn-ea"/>
              </a:rPr>
              <a:t>培训期间请提前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分钟到达教室，并及时签到，每人每节课前签到一次，不得多签或代签。</a:t>
            </a:r>
            <a:endParaRPr lang="en-US" dirty="0">
              <a:latin typeface="+mn-e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03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三、卷</a:t>
            </a:r>
            <a:r>
              <a:rPr lang="zh-CN" altLang="en-US" dirty="0" smtClean="0"/>
              <a:t>积神经网络</a:t>
            </a:r>
            <a:endParaRPr lang="en-US" dirty="0"/>
          </a:p>
        </p:txBody>
      </p:sp>
      <p:pic>
        <p:nvPicPr>
          <p:cNvPr id="8200" name="Picture 8" descr="preview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67564"/>
            <a:ext cx="6686549" cy="44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17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三、卷及神经网络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8362" y="790574"/>
            <a:ext cx="3511325" cy="554419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519919" y="3172146"/>
            <a:ext cx="3124200" cy="781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400" b="1" dirty="0" smtClean="0"/>
              <a:t>平</a:t>
            </a:r>
            <a:r>
              <a:rPr lang="zh-CN" altLang="en-US" sz="4400" b="1" dirty="0"/>
              <a:t>移不变</a:t>
            </a:r>
            <a:r>
              <a:rPr lang="zh-CN" altLang="en-US" sz="4400" b="1" dirty="0" smtClean="0"/>
              <a:t>性</a:t>
            </a:r>
            <a:endParaRPr lang="en-US" altLang="zh-CN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454544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三、卷</a:t>
            </a:r>
            <a:r>
              <a:rPr lang="zh-CN" altLang="en-US" dirty="0" smtClean="0"/>
              <a:t>积神经网络</a:t>
            </a:r>
            <a:endParaRPr lang="en-US" dirty="0"/>
          </a:p>
        </p:txBody>
      </p:sp>
      <p:pic>
        <p:nvPicPr>
          <p:cNvPr id="9218" name="Picture 2" descr="preview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095500"/>
            <a:ext cx="6025368" cy="381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pic3.zhimg.com/v2-7fce29335f9b43bce1b373daa40cccba_b.gif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568" y="2095500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2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三、卷</a:t>
            </a:r>
            <a:r>
              <a:rPr lang="zh-CN" altLang="en-US" dirty="0" smtClean="0"/>
              <a:t>积神经网络</a:t>
            </a:r>
            <a:endParaRPr lang="en-US" dirty="0"/>
          </a:p>
        </p:txBody>
      </p:sp>
      <p:pic>
        <p:nvPicPr>
          <p:cNvPr id="10242" name="Picture 2" descr="previe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2" y="2597943"/>
            <a:ext cx="8715375" cy="315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53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三、卷</a:t>
            </a:r>
            <a:r>
              <a:rPr lang="zh-CN" altLang="en-US" dirty="0" smtClean="0"/>
              <a:t>积神经网络</a:t>
            </a:r>
            <a:endParaRPr lang="en-US" dirty="0"/>
          </a:p>
        </p:txBody>
      </p:sp>
      <p:pic>
        <p:nvPicPr>
          <p:cNvPr id="11266" name="Picture 2" descr="https://pic1.zhimg.com/v2-4fd0400ccebc8adb2dffe24aac163e70_b.gif"/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9621" y="1843089"/>
            <a:ext cx="4494469" cy="450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review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843089"/>
            <a:ext cx="5516300" cy="450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三、卷</a:t>
            </a:r>
            <a:r>
              <a:rPr lang="zh-CN" altLang="en-US" dirty="0" smtClean="0"/>
              <a:t>积神经网络</a:t>
            </a:r>
            <a:endParaRPr lang="en-US" dirty="0"/>
          </a:p>
        </p:txBody>
      </p:sp>
      <p:pic>
        <p:nvPicPr>
          <p:cNvPr id="12290" name="Picture 2" descr="previe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2" y="2483644"/>
            <a:ext cx="84486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6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三、卷</a:t>
            </a:r>
            <a:r>
              <a:rPr lang="zh-CN" altLang="en-US" dirty="0" smtClean="0"/>
              <a:t>积神经网络</a:t>
            </a:r>
            <a:endParaRPr lang="en-US" dirty="0"/>
          </a:p>
        </p:txBody>
      </p:sp>
      <p:pic>
        <p:nvPicPr>
          <p:cNvPr id="13314" name="Picture 2" descr="previe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9" y="2514600"/>
            <a:ext cx="10780422" cy="31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483" y="2324100"/>
            <a:ext cx="7611836" cy="1252538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dirty="0" smtClean="0"/>
              <a:t>什么是机器学习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4914900"/>
            <a:ext cx="10820400" cy="144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对于某类任务 </a:t>
            </a:r>
            <a:r>
              <a:rPr lang="en-US" altLang="zh-CN" sz="2400" b="1" dirty="0" smtClean="0"/>
              <a:t>T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和性能 </a:t>
            </a:r>
            <a:r>
              <a:rPr lang="en-US" altLang="zh-CN" sz="2400" b="1" dirty="0" smtClean="0"/>
              <a:t>P</a:t>
            </a:r>
            <a:r>
              <a:rPr lang="zh-CN" altLang="en-US" sz="2400" dirty="0" smtClean="0"/>
              <a:t>，如果一个程序在 </a:t>
            </a:r>
            <a:r>
              <a:rPr lang="en-US" altLang="zh-CN" sz="2400" b="1" dirty="0" smtClean="0"/>
              <a:t>T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上以 </a:t>
            </a:r>
            <a:r>
              <a:rPr lang="en-US" altLang="zh-CN" sz="2400" b="1" dirty="0" smtClean="0"/>
              <a:t>P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衡量的性能随着经验 </a:t>
            </a:r>
            <a:r>
              <a:rPr lang="en-US" altLang="zh-CN" sz="2400" b="1" dirty="0" smtClean="0"/>
              <a:t>E </a:t>
            </a:r>
            <a:r>
              <a:rPr lang="zh-CN" altLang="en-US" sz="2400" dirty="0" smtClean="0"/>
              <a:t>而自我完善，那么我们称该程序在从经验 </a:t>
            </a:r>
            <a:r>
              <a:rPr lang="en-US" altLang="zh-CN" sz="2400" b="1" dirty="0" smtClean="0"/>
              <a:t>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中学习。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						</a:t>
            </a:r>
            <a:r>
              <a:rPr lang="en-US" altLang="zh-CN" sz="2400" dirty="0" smtClean="0"/>
              <a:t>                      Tom </a:t>
            </a:r>
            <a:r>
              <a:rPr lang="en-US" altLang="zh-CN" sz="2400" dirty="0" smtClean="0"/>
              <a:t>M. Mitchell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637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什么机器学习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1" y="2451367"/>
            <a:ext cx="5029199" cy="289376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38201" y="5550289"/>
            <a:ext cx="10839449" cy="99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153150" y="2385066"/>
            <a:ext cx="5524500" cy="3968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学</a:t>
            </a:r>
            <a:r>
              <a:rPr lang="zh-CN" altLang="en-US" dirty="0"/>
              <a:t>习结</a:t>
            </a:r>
            <a:r>
              <a:rPr lang="zh-CN" altLang="en-US" dirty="0" smtClean="0"/>
              <a:t>果：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哈</a:t>
            </a:r>
            <a:r>
              <a:rPr lang="zh-CN" altLang="en-US" dirty="0"/>
              <a:t>尔特征级联模</a:t>
            </a:r>
            <a:r>
              <a:rPr lang="zh-CN" altLang="en-US" dirty="0" smtClean="0"/>
              <a:t>型 </a:t>
            </a:r>
            <a:r>
              <a:rPr lang="en-US" altLang="zh-CN" dirty="0" smtClean="0"/>
              <a:t>--- </a:t>
            </a:r>
            <a:r>
              <a:rPr lang="zh-CN" altLang="en-US" sz="4400" b="1" dirty="0" smtClean="0"/>
              <a:t>关联</a:t>
            </a:r>
            <a:endParaRPr lang="en-US" altLang="zh-CN" sz="4400" b="1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学习目的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识</a:t>
            </a:r>
            <a:r>
              <a:rPr lang="zh-CN" altLang="en-US" dirty="0"/>
              <a:t>别人脸区</a:t>
            </a:r>
            <a:r>
              <a:rPr lang="zh-CN" altLang="en-US" dirty="0" smtClean="0"/>
              <a:t>域         </a:t>
            </a:r>
            <a:r>
              <a:rPr lang="en-US" altLang="zh-CN" dirty="0" smtClean="0"/>
              <a:t>--- </a:t>
            </a:r>
            <a:r>
              <a:rPr lang="zh-CN" altLang="en-US" sz="4400" b="1" dirty="0"/>
              <a:t>预测</a:t>
            </a:r>
            <a:endParaRPr lang="en-US" altLang="zh-CN" sz="4400" b="1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550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什么是机器学习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76600" y="1790699"/>
            <a:ext cx="4647849" cy="4624013"/>
          </a:xfrm>
          <a:prstGeom prst="rect">
            <a:avLst/>
          </a:prstGeom>
        </p:spPr>
      </p:pic>
      <p:sp>
        <p:nvSpPr>
          <p:cNvPr id="6" name="Content Placeholder 1"/>
          <p:cNvSpPr>
            <a:spLocks noGrp="1"/>
          </p:cNvSpPr>
          <p:nvPr>
            <p:ph sz="half" idx="2"/>
          </p:nvPr>
        </p:nvSpPr>
        <p:spPr>
          <a:xfrm>
            <a:off x="6019800" y="1981199"/>
            <a:ext cx="5181600" cy="3814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学</a:t>
            </a:r>
            <a:r>
              <a:rPr lang="zh-CN" altLang="en-US" dirty="0"/>
              <a:t>习结</a:t>
            </a:r>
            <a:r>
              <a:rPr lang="zh-CN" altLang="en-US" dirty="0" smtClean="0"/>
              <a:t>果：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卷及神经网络模型 </a:t>
            </a:r>
            <a:r>
              <a:rPr lang="en-US" altLang="zh-CN" dirty="0" smtClean="0"/>
              <a:t>--- </a:t>
            </a:r>
            <a:r>
              <a:rPr lang="zh-CN" altLang="en-US" sz="4400" b="1" dirty="0" smtClean="0"/>
              <a:t>关联</a:t>
            </a:r>
            <a:endParaRPr lang="en-US" altLang="zh-CN" sz="4400" b="1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学习目的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识别是谁的人脸     </a:t>
            </a:r>
            <a:r>
              <a:rPr lang="en-US" altLang="zh-CN" dirty="0" smtClean="0"/>
              <a:t>--- </a:t>
            </a:r>
            <a:r>
              <a:rPr lang="zh-CN" altLang="en-US" sz="4400" b="1" dirty="0"/>
              <a:t>预测</a:t>
            </a:r>
            <a:endParaRPr lang="en-US" altLang="zh-CN" sz="4400" b="1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894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深入浅出机器学习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ZIC – AI</a:t>
            </a:r>
            <a:r>
              <a:rPr lang="zh-CN" altLang="en-US" dirty="0" smtClean="0"/>
              <a:t>小组机器学习实践演示</a:t>
            </a:r>
            <a:endParaRPr lang="en-US" altLang="zh-CN" dirty="0" smtClean="0"/>
          </a:p>
          <a:p>
            <a:r>
              <a:rPr lang="zh-CN" altLang="en-US" dirty="0" smtClean="0"/>
              <a:t>什么是机器学习</a:t>
            </a:r>
            <a:endParaRPr lang="en-US" altLang="zh-CN" dirty="0" smtClean="0"/>
          </a:p>
          <a:p>
            <a:r>
              <a:rPr lang="en-US" altLang="zh-CN" dirty="0" smtClean="0"/>
              <a:t>《</a:t>
            </a:r>
            <a:r>
              <a:rPr lang="zh-CN" altLang="en-US" dirty="0" smtClean="0"/>
              <a:t>超智能体</a:t>
            </a:r>
            <a:r>
              <a:rPr lang="en-US" altLang="zh-CN" dirty="0" smtClean="0"/>
              <a:t>》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75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什么是机器学习</a:t>
            </a:r>
            <a:endParaRPr lang="en-US" dirty="0"/>
          </a:p>
        </p:txBody>
      </p:sp>
      <p:pic>
        <p:nvPicPr>
          <p:cNvPr id="15362" name="Picture 2" descr="preview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399" y="1652588"/>
            <a:ext cx="9502599" cy="457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5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什么是机器学习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3209925"/>
            <a:ext cx="10515600" cy="38623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dirty="0" smtClean="0"/>
              <a:t>学习  </a:t>
            </a:r>
            <a:r>
              <a:rPr lang="zh-CN" altLang="en-US" sz="6600" b="1" dirty="0" smtClean="0"/>
              <a:t>关联  </a:t>
            </a:r>
            <a:r>
              <a:rPr lang="zh-CN" altLang="en-US" sz="4400" dirty="0" smtClean="0"/>
              <a:t>解决  </a:t>
            </a:r>
            <a:r>
              <a:rPr lang="zh-CN" altLang="en-US" sz="6600" b="1" dirty="0" smtClean="0"/>
              <a:t>预测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091549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关联的数学表现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数学视角：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CN" altLang="en-US" sz="4400" b="1" dirty="0" smtClean="0"/>
              <a:t>线性可分</a:t>
            </a:r>
            <a:endParaRPr lang="en-US" sz="4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367087" y="2497930"/>
            <a:ext cx="8361326" cy="2321719"/>
          </a:xfrm>
          <a:prstGeom prst="rect">
            <a:avLst/>
          </a:prstGeo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838200" y="1962151"/>
            <a:ext cx="3981450" cy="4214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76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关联的数学表现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3401" y="1878863"/>
            <a:ext cx="4743449" cy="45175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353300" y="1992654"/>
            <a:ext cx="4210050" cy="428998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353050" y="3486150"/>
            <a:ext cx="1771650" cy="85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76850" y="29013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空间变换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2868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关联的模型表现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2056271"/>
            <a:ext cx="5181600" cy="38147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 smtClean="0"/>
              <a:t>Tensorflow</a:t>
            </a:r>
            <a:r>
              <a:rPr lang="en-US" altLang="zh-CN" dirty="0" smtClean="0"/>
              <a:t> </a:t>
            </a:r>
            <a:r>
              <a:rPr lang="zh-CN" altLang="en-US" dirty="0" smtClean="0"/>
              <a:t>实例演示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4000" b="1" dirty="0"/>
              <a:t>张量如何流</a:t>
            </a:r>
            <a:r>
              <a:rPr lang="zh-CN" altLang="en-US" sz="4000" b="1" dirty="0" smtClean="0"/>
              <a:t>动的 </a:t>
            </a:r>
            <a:r>
              <a:rPr lang="en-US" altLang="zh-CN" sz="4000" b="1" dirty="0" smtClean="0"/>
              <a:t>(tensor - flow)</a:t>
            </a:r>
            <a:r>
              <a:rPr lang="zh-CN" altLang="en-US" dirty="0"/>
              <a:t/>
            </a:r>
            <a:br>
              <a:rPr lang="zh-CN" alt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43700" y="1750345"/>
            <a:ext cx="4657725" cy="442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超智能体</a:t>
            </a:r>
            <a:r>
              <a:rPr lang="en-US" altLang="zh-CN" dirty="0" smtClean="0"/>
              <a:t>》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778145"/>
            <a:ext cx="5486400" cy="4398818"/>
          </a:xfrm>
        </p:spPr>
        <p:txBody>
          <a:bodyPr/>
          <a:lstStyle/>
          <a:p>
            <a:r>
              <a:rPr lang="zh-CN" altLang="en-US" dirty="0" smtClean="0"/>
              <a:t>作者： 于建国 （</a:t>
            </a:r>
            <a:r>
              <a:rPr lang="en-US" altLang="zh-CN" dirty="0" err="1" smtClean="0"/>
              <a:t>YJango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dirty="0" err="1" smtClean="0"/>
              <a:t>Gitbook</a:t>
            </a:r>
            <a:r>
              <a:rPr lang="en-US" dirty="0"/>
              <a:t>: https://www.gitbook.com/book/yjango/superorganism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67501" y="1778144"/>
            <a:ext cx="4838700" cy="43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5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42" y="2032427"/>
            <a:ext cx="1821596" cy="18215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61738" y="3392358"/>
            <a:ext cx="2937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	Thank </a:t>
            </a:r>
            <a:r>
              <a:rPr lang="en-US" sz="5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02312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ZIC – AI</a:t>
            </a:r>
            <a:r>
              <a:rPr lang="zh-CN" altLang="en-US" dirty="0" smtClean="0"/>
              <a:t>组机器学习实践演示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 smtClean="0"/>
              <a:t>人脸侦测</a:t>
            </a:r>
            <a:endParaRPr lang="en-US" altLang="zh-CN" sz="4400" dirty="0" smtClean="0"/>
          </a:p>
          <a:p>
            <a:r>
              <a:rPr lang="zh-CN" altLang="en-US" sz="4400" dirty="0" smtClean="0"/>
              <a:t>人脸识别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838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人脸侦</a:t>
            </a:r>
            <a:r>
              <a:rPr lang="zh-CN" altLang="en-US" dirty="0" smtClean="0"/>
              <a:t>测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829050" y="1820217"/>
            <a:ext cx="7848600" cy="451602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38201" y="5550289"/>
            <a:ext cx="10839449" cy="99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381127" y="3504714"/>
            <a:ext cx="1219199" cy="878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/>
              <a:t>演示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5013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人脸侦测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5400" b="1" dirty="0"/>
              <a:t>哈尔分类器</a:t>
            </a:r>
            <a:endParaRPr lang="en-US" altLang="zh-CN" sz="5400" b="1" dirty="0"/>
          </a:p>
          <a:p>
            <a:pPr marL="0" indent="0">
              <a:buNone/>
            </a:pPr>
            <a:endParaRPr lang="en-US" altLang="zh-CN" sz="5400" b="1" dirty="0"/>
          </a:p>
          <a:p>
            <a:pPr marL="0" indent="0">
              <a:buNone/>
            </a:pPr>
            <a:r>
              <a:rPr lang="zh-CN" altLang="en-US" dirty="0"/>
              <a:t>学习目的：识别人脸区域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学习结果：哈尔特征级联模型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6550" y="2362199"/>
            <a:ext cx="5181600" cy="3814764"/>
          </a:xfrm>
        </p:spPr>
        <p:txBody>
          <a:bodyPr/>
          <a:lstStyle/>
          <a:p>
            <a:r>
              <a:rPr lang="en-US" altLang="zh-CN" dirty="0" err="1"/>
              <a:t>Haar</a:t>
            </a:r>
            <a:r>
              <a:rPr lang="en-US" altLang="zh-CN" dirty="0"/>
              <a:t>-like</a:t>
            </a:r>
            <a:r>
              <a:rPr lang="zh-CN" altLang="en-US" dirty="0"/>
              <a:t>特</a:t>
            </a:r>
            <a:r>
              <a:rPr lang="zh-CN" altLang="en-US" dirty="0" smtClean="0"/>
              <a:t>征</a:t>
            </a:r>
            <a:endParaRPr lang="en-US" altLang="zh-CN" dirty="0" smtClean="0"/>
          </a:p>
          <a:p>
            <a:r>
              <a:rPr lang="zh-CN" altLang="en-US" dirty="0"/>
              <a:t>积分图（</a:t>
            </a:r>
            <a:r>
              <a:rPr lang="en-US" altLang="zh-CN" dirty="0"/>
              <a:t>Integral Image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AdaBoost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zh-CN" altLang="en-US" dirty="0" smtClean="0"/>
              <a:t>级联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7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哈</a:t>
            </a:r>
            <a:r>
              <a:rPr lang="zh-CN" altLang="en-US" dirty="0" smtClean="0"/>
              <a:t>尔分类器怎么工作的？</a:t>
            </a:r>
            <a:endParaRPr lang="en-US" dirty="0"/>
          </a:p>
        </p:txBody>
      </p:sp>
      <p:pic>
        <p:nvPicPr>
          <p:cNvPr id="1026" name="Picture 2" descr="https://upload.wikimedia.org/wikipedia/commons/thumb/2/2f/Prm_VJ_fig1_featureTypesWithAlpha.png/480px-Prm_VJ_fig1_featureTypesWithAlpha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18" y="2362200"/>
            <a:ext cx="3814763" cy="38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8/8a/Haar_Feature_that_looks_similar_to_the_bridge_of_the_nose_is_applied_onto_the_face.jpg/320px-Haar_Feature_that_looks_similar_to_the_bridge_of_the_nose_is_applied_onto_the_fac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113" y="2362200"/>
            <a:ext cx="5079999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6/69/Haar_Feature_that_looks_similar_to_the_eye_region_which_is_darker_than_the_upper_cheeks_is_applied_onto_a_face.jpg/320px-Haar_Feature_that_looks_similar_to_the_eye_region_which_is_darker_than_the_upper_cheeks_is_applied_onto_a_fa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112" y="3973512"/>
            <a:ext cx="5079999" cy="179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0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人脸识别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57650" y="790574"/>
            <a:ext cx="5574813" cy="5546224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sz="half" idx="2"/>
          </p:nvPr>
        </p:nvSpPr>
        <p:spPr>
          <a:xfrm>
            <a:off x="1514477" y="3124580"/>
            <a:ext cx="1219199" cy="878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/>
              <a:t>演示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921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人脸识别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2362199"/>
            <a:ext cx="5181600" cy="38147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b="1" dirty="0" smtClean="0"/>
              <a:t>卷积神经网络</a:t>
            </a:r>
            <a:endParaRPr lang="en-US" altLang="zh-CN" sz="4800" b="1" dirty="0" smtClean="0"/>
          </a:p>
          <a:p>
            <a:pPr marL="0" indent="0">
              <a:buNone/>
            </a:pPr>
            <a:endParaRPr lang="en-US" altLang="zh-CN" sz="4800" b="1" dirty="0"/>
          </a:p>
          <a:p>
            <a:pPr marL="0" indent="0">
              <a:buNone/>
            </a:pPr>
            <a:r>
              <a:rPr lang="zh-CN" altLang="en-US" dirty="0"/>
              <a:t>学习目的：识</a:t>
            </a:r>
            <a:r>
              <a:rPr lang="zh-CN" altLang="en-US" dirty="0" smtClean="0"/>
              <a:t>别是谁的人脸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学习结果</a:t>
            </a:r>
            <a:r>
              <a:rPr lang="zh-CN" altLang="en-US" dirty="0" smtClean="0"/>
              <a:t>：卷积神经网络模型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1450" y="2362199"/>
            <a:ext cx="3562350" cy="3814764"/>
          </a:xfrm>
        </p:spPr>
        <p:txBody>
          <a:bodyPr/>
          <a:lstStyle/>
          <a:p>
            <a:r>
              <a:rPr lang="zh-CN" altLang="en-US" dirty="0" smtClean="0"/>
              <a:t>输入层</a:t>
            </a:r>
            <a:endParaRPr lang="en-US" altLang="zh-CN" dirty="0" smtClean="0"/>
          </a:p>
          <a:p>
            <a:r>
              <a:rPr lang="zh-CN" altLang="en-US" dirty="0" smtClean="0"/>
              <a:t>卷积层</a:t>
            </a:r>
            <a:endParaRPr lang="en-US" altLang="zh-CN" dirty="0" smtClean="0"/>
          </a:p>
          <a:p>
            <a:r>
              <a:rPr lang="zh-CN" altLang="en-US" dirty="0" smtClean="0"/>
              <a:t>池化层</a:t>
            </a:r>
            <a:endParaRPr lang="en-US" altLang="zh-CN" dirty="0" smtClean="0"/>
          </a:p>
          <a:p>
            <a:r>
              <a:rPr lang="zh-CN" altLang="en-US" dirty="0" smtClean="0"/>
              <a:t>输出层</a:t>
            </a:r>
            <a:endParaRPr lang="en-US" altLang="zh-CN" dirty="0" smtClean="0"/>
          </a:p>
          <a:p>
            <a:r>
              <a:rPr lang="zh-CN" altLang="en-US" dirty="0" smtClean="0"/>
              <a:t>梯度下降算法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2514599"/>
            <a:ext cx="5181600" cy="381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79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4094D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branding.potx" id="{94432B16-2095-499B-8D6B-7770824D060B}" vid="{7071299F-C7FB-42F6-A95D-E189D42F4D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Rebranding</Template>
  <TotalTime>4710</TotalTime>
  <Words>2209</Words>
  <Application>Microsoft Office PowerPoint</Application>
  <PresentationFormat>Widescreen</PresentationFormat>
  <Paragraphs>208</Paragraphs>
  <Slides>37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Source Sans Pro</vt:lpstr>
      <vt:lpstr>宋体</vt:lpstr>
      <vt:lpstr>等线</vt:lpstr>
      <vt:lpstr>Arial</vt:lpstr>
      <vt:lpstr>Calibri</vt:lpstr>
      <vt:lpstr>Office Theme</vt:lpstr>
      <vt:lpstr>Northern Lights University</vt:lpstr>
      <vt:lpstr>培训课堂注意事项</vt:lpstr>
      <vt:lpstr>深入浅出机器学习</vt:lpstr>
      <vt:lpstr>ZIC – AI组机器学习实践演示</vt:lpstr>
      <vt:lpstr>人脸侦测</vt:lpstr>
      <vt:lpstr>人脸侦测</vt:lpstr>
      <vt:lpstr>哈尔分类器怎么工作的？</vt:lpstr>
      <vt:lpstr>人脸识别</vt:lpstr>
      <vt:lpstr>人脸识别</vt:lpstr>
      <vt:lpstr>卷积神经网络是怎样工作的？</vt:lpstr>
      <vt:lpstr>一、单层神经网洛</vt:lpstr>
      <vt:lpstr>一、单层学习</vt:lpstr>
      <vt:lpstr>一、单层神经网络</vt:lpstr>
      <vt:lpstr>一、单层神经网络</vt:lpstr>
      <vt:lpstr>二、深层神经网络</vt:lpstr>
      <vt:lpstr>二、深层神经网络</vt:lpstr>
      <vt:lpstr>二、深层神经网络</vt:lpstr>
      <vt:lpstr>二、深层神经网络</vt:lpstr>
      <vt:lpstr>三、卷积神经网络</vt:lpstr>
      <vt:lpstr>三、卷积神经网络</vt:lpstr>
      <vt:lpstr>三、卷及神经网络</vt:lpstr>
      <vt:lpstr>三、卷积神经网络</vt:lpstr>
      <vt:lpstr>三、卷积神经网络</vt:lpstr>
      <vt:lpstr>三、卷积神经网络</vt:lpstr>
      <vt:lpstr>三、卷积神经网络</vt:lpstr>
      <vt:lpstr>三、卷积神经网络</vt:lpstr>
      <vt:lpstr>什么是机器学习</vt:lpstr>
      <vt:lpstr>什么机器学习</vt:lpstr>
      <vt:lpstr>什么是机器学习</vt:lpstr>
      <vt:lpstr>什么是机器学习</vt:lpstr>
      <vt:lpstr>什么是机器学习</vt:lpstr>
      <vt:lpstr>关联的数学表现</vt:lpstr>
      <vt:lpstr>关联的数学表现</vt:lpstr>
      <vt:lpstr>关联的模型表现</vt:lpstr>
      <vt:lpstr>《超智能体》</vt:lpstr>
      <vt:lpstr>Q &amp; 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Ashutosh Mishra</dc:creator>
  <cp:lastModifiedBy>Wang, Bai Kang (Northern Lights)</cp:lastModifiedBy>
  <cp:revision>608</cp:revision>
  <dcterms:created xsi:type="dcterms:W3CDTF">2017-03-10T04:48:28Z</dcterms:created>
  <dcterms:modified xsi:type="dcterms:W3CDTF">2017-08-09T13:51:37Z</dcterms:modified>
</cp:coreProperties>
</file>